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300" r:id="rId3"/>
    <p:sldId id="303" r:id="rId4"/>
    <p:sldId id="304" r:id="rId5"/>
    <p:sldId id="305" r:id="rId6"/>
    <p:sldId id="308" r:id="rId7"/>
    <p:sldId id="309" r:id="rId8"/>
    <p:sldId id="301" r:id="rId9"/>
    <p:sldId id="310" r:id="rId10"/>
    <p:sldId id="311" r:id="rId11"/>
    <p:sldId id="312" r:id="rId12"/>
    <p:sldId id="313" r:id="rId13"/>
    <p:sldId id="315" r:id="rId14"/>
    <p:sldId id="316" r:id="rId15"/>
    <p:sldId id="318" r:id="rId16"/>
    <p:sldId id="314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2" r:id="rId27"/>
    <p:sldId id="331" r:id="rId28"/>
    <p:sldId id="329" r:id="rId29"/>
    <p:sldId id="330" r:id="rId30"/>
    <p:sldId id="333" r:id="rId31"/>
    <p:sldId id="334" r:id="rId32"/>
    <p:sldId id="335" r:id="rId33"/>
    <p:sldId id="336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 Yuan Lin" initials="SYL" lastIdx="1" clrIdx="0">
    <p:extLst>
      <p:ext uri="{19B8F6BF-5375-455C-9EA6-DF929625EA0E}">
        <p15:presenceInfo xmlns:p15="http://schemas.microsoft.com/office/powerpoint/2012/main" userId="Shao Yuan 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650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66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49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45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4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4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50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6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43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77392-D6CB-4FD3-83B5-A5E32912EA72}" type="datetimeFigureOut">
              <a:rPr lang="zh-TW" altLang="en-US" smtClean="0"/>
              <a:t>2021/4/22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E6E0A-7549-4388-B0E2-83FB303FEC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129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王漢宗顏楷體繁" panose="02000500000000000000" pitchFamily="2" charset="-120"/>
          <a:ea typeface="王漢宗顏楷體繁" panose="02000500000000000000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王漢宗顏楷體繁" panose="02000500000000000000" pitchFamily="2" charset="-120"/>
          <a:ea typeface="王漢宗顏楷體繁" panose="02000500000000000000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3900" y="1155700"/>
            <a:ext cx="10426700" cy="2611628"/>
          </a:xfrm>
        </p:spPr>
        <p:txBody>
          <a:bodyPr>
            <a:normAutofit/>
          </a:bodyPr>
          <a:lstStyle/>
          <a:p>
            <a:r>
              <a:rPr lang="en-US" altLang="zh-TW" sz="8000" dirty="0" smtClean="0"/>
              <a:t>Sorting </a:t>
            </a:r>
            <a:r>
              <a:rPr lang="zh-TW" altLang="en-US" sz="8000" dirty="0" smtClean="0"/>
              <a:t>排序</a:t>
            </a:r>
            <a:endParaRPr lang="zh-TW" altLang="en-US" sz="8000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169664"/>
            <a:ext cx="9144000" cy="1813851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林劭原老師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120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zh-TW" altLang="en-US" sz="6000" dirty="0" smtClean="0"/>
              <a:t>實作</a:t>
            </a:r>
            <a:r>
              <a:rPr lang="zh-TW" altLang="zh-TW" sz="6000" dirty="0" smtClean="0"/>
              <a:t>氣泡</a:t>
            </a:r>
            <a:r>
              <a:rPr lang="zh-TW" altLang="zh-TW" sz="6000" dirty="0"/>
              <a:t>排序法</a:t>
            </a:r>
            <a:r>
              <a:rPr lang="zh-TW" altLang="en-US" sz="6000" dirty="0"/>
              <a:t> </a:t>
            </a:r>
            <a:r>
              <a:rPr lang="en-US" altLang="zh-TW" sz="6000" dirty="0">
                <a:latin typeface="+mn-lt"/>
              </a:rPr>
              <a:t>Bubble Sort</a:t>
            </a:r>
            <a:endParaRPr lang="zh-TW" altLang="en-US" sz="600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看著上一頁的</a:t>
            </a:r>
            <a:r>
              <a:rPr lang="en-US" altLang="zh-TW" dirty="0" smtClean="0">
                <a:latin typeface="+mn-lt"/>
              </a:rPr>
              <a:t>pseudo code</a:t>
            </a:r>
            <a:r>
              <a:rPr lang="zh-TW" altLang="en-US" dirty="0" smtClean="0">
                <a:latin typeface="+mn-lt"/>
              </a:rPr>
              <a:t>，嘗試</a:t>
            </a:r>
            <a:r>
              <a:rPr lang="zh-TW" altLang="en-US" dirty="0">
                <a:latin typeface="+mn-lt"/>
              </a:rPr>
              <a:t>練習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Bubble Sort</a:t>
            </a:r>
          </a:p>
          <a:p>
            <a:pPr algn="just"/>
            <a:r>
              <a:rPr lang="en-US" altLang="zh-TW" dirty="0" smtClean="0">
                <a:latin typeface="+mn-lt"/>
              </a:rPr>
              <a:t>input</a:t>
            </a:r>
            <a:r>
              <a:rPr lang="en-US" altLang="zh-TW" dirty="0">
                <a:latin typeface="+mn-lt"/>
              </a:rPr>
              <a:t>:</a:t>
            </a:r>
            <a:r>
              <a:rPr lang="en-US" altLang="zh-TW" dirty="0" smtClean="0">
                <a:latin typeface="+mn-lt"/>
              </a:rPr>
              <a:t>75 89 33 9 6 7 127</a:t>
            </a:r>
          </a:p>
          <a:p>
            <a:pPr algn="just"/>
            <a:r>
              <a:rPr lang="en-US" altLang="zh-TW" dirty="0" smtClean="0">
                <a:latin typeface="+mn-lt"/>
              </a:rPr>
              <a:t>output:6 7 9 33 75 89 127</a:t>
            </a:r>
          </a:p>
          <a:p>
            <a:pPr algn="just"/>
            <a:r>
              <a:rPr lang="zh-TW" altLang="en-US" dirty="0">
                <a:latin typeface="+mn-lt"/>
              </a:rPr>
              <a:t>如果還不會讓陣列進函</a:t>
            </a:r>
            <a:r>
              <a:rPr lang="zh-TW" altLang="en-US" dirty="0" smtClean="0">
                <a:latin typeface="+mn-lt"/>
              </a:rPr>
              <a:t>式，可以直接寫在</a:t>
            </a:r>
            <a:r>
              <a:rPr lang="en-US" altLang="zh-TW" dirty="0" smtClean="0">
                <a:latin typeface="+mn-lt"/>
              </a:rPr>
              <a:t>main</a:t>
            </a:r>
            <a:r>
              <a:rPr lang="zh-TW" altLang="en-US" dirty="0" smtClean="0">
                <a:latin typeface="+mn-lt"/>
              </a:rPr>
              <a:t>裡面</a:t>
            </a:r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2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zh-TW" sz="6000" dirty="0"/>
              <a:t>選擇排序法</a:t>
            </a:r>
            <a:r>
              <a:rPr lang="zh-TW" altLang="en-US" sz="6000" dirty="0"/>
              <a:t> </a:t>
            </a:r>
            <a:r>
              <a:rPr lang="en-US" altLang="zh-TW" sz="6000" dirty="0"/>
              <a:t>Selection Sort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pseudo code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：</a:t>
                </a:r>
                <a:endParaRPr lang="en-US" altLang="zh-TW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function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Selection_sort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(array, length) {</a:t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   for(</a:t>
                </a:r>
                <a:r>
                  <a:rPr lang="en-US" altLang="zh-TW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from 0 to length-1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){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        j=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;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       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for(k 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from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i+1 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to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length-1)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             if (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array[k] &lt; array[j]) j=k;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        swap(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);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   }</a:t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}</a:t>
                </a:r>
              </a:p>
              <a:p>
                <a:pPr lvl="0" algn="just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思考：這樣做為什麼可以進行排序？</a:t>
                </a:r>
                <a:endParaRPr lang="en-US" altLang="zh-TW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699" b="-14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8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zh-TW" altLang="en-US" sz="6000" dirty="0" smtClean="0"/>
              <a:t>實作</a:t>
            </a:r>
            <a:r>
              <a:rPr lang="zh-TW" altLang="zh-TW" sz="6000" dirty="0"/>
              <a:t>選擇排序法</a:t>
            </a:r>
            <a:r>
              <a:rPr lang="zh-TW" altLang="en-US" sz="6000" dirty="0"/>
              <a:t> </a:t>
            </a:r>
            <a:r>
              <a:rPr lang="en-US" altLang="zh-TW" sz="6000" dirty="0"/>
              <a:t>Selection Sort</a:t>
            </a:r>
            <a:endParaRPr lang="zh-TW" altLang="en-US" sz="600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看著上一頁的</a:t>
            </a:r>
            <a:r>
              <a:rPr lang="en-US" altLang="zh-TW" dirty="0" smtClean="0">
                <a:latin typeface="+mn-lt"/>
              </a:rPr>
              <a:t>pseudo code</a:t>
            </a:r>
            <a:r>
              <a:rPr lang="zh-TW" altLang="en-US" dirty="0" smtClean="0">
                <a:latin typeface="+mn-lt"/>
              </a:rPr>
              <a:t>，嘗試</a:t>
            </a:r>
            <a:r>
              <a:rPr lang="zh-TW" altLang="en-US" dirty="0">
                <a:latin typeface="+mn-lt"/>
              </a:rPr>
              <a:t>練習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/>
              <a:t>Selection Sort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en-US" altLang="zh-TW" dirty="0" smtClean="0">
                <a:latin typeface="+mn-lt"/>
              </a:rPr>
              <a:t>input</a:t>
            </a:r>
            <a:r>
              <a:rPr lang="en-US" altLang="zh-TW" dirty="0">
                <a:latin typeface="+mn-lt"/>
              </a:rPr>
              <a:t>:</a:t>
            </a:r>
            <a:r>
              <a:rPr lang="en-US" altLang="zh-TW" dirty="0" smtClean="0">
                <a:latin typeface="+mn-lt"/>
              </a:rPr>
              <a:t>75 89 33 9 6 7 127</a:t>
            </a:r>
          </a:p>
          <a:p>
            <a:pPr algn="just"/>
            <a:r>
              <a:rPr lang="en-US" altLang="zh-TW" dirty="0" smtClean="0">
                <a:latin typeface="+mn-lt"/>
              </a:rPr>
              <a:t>output:6 7 9 33 75 89 127</a:t>
            </a:r>
          </a:p>
          <a:p>
            <a:pPr algn="just"/>
            <a:r>
              <a:rPr lang="zh-TW" altLang="en-US" dirty="0">
                <a:latin typeface="+mn-lt"/>
              </a:rPr>
              <a:t>如果還不會讓陣列進函</a:t>
            </a:r>
            <a:r>
              <a:rPr lang="zh-TW" altLang="en-US" dirty="0" smtClean="0">
                <a:latin typeface="+mn-lt"/>
              </a:rPr>
              <a:t>式，可以直接寫在</a:t>
            </a:r>
            <a:r>
              <a:rPr lang="en-US" altLang="zh-TW" dirty="0" smtClean="0">
                <a:latin typeface="+mn-lt"/>
              </a:rPr>
              <a:t>main</a:t>
            </a:r>
            <a:r>
              <a:rPr lang="zh-TW" altLang="en-US" dirty="0" smtClean="0">
                <a:latin typeface="+mn-lt"/>
              </a:rPr>
              <a:t>裡面</a:t>
            </a:r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01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插入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Insertion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Idea: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為已經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好的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records.</a:t>
                </a:r>
              </a:p>
              <a:p>
                <a:pPr marL="0" lvl="0" indent="0" algn="just">
                  <a:buNone/>
                </a:pP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          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中之適當位置</a:t>
                </a:r>
                <a:endParaRPr lang="en-US" altLang="zh-TW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0" lvl="0" indent="0" algn="just">
                  <a:buNone/>
                </a:pP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           Initially,</a:t>
                </a:r>
                <a:r>
                  <a:rPr lang="en-US" altLang="zh-TW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是已經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好的，因此由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開始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做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即可。</a:t>
                </a:r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 algn="just"/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89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插入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Insertion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5199822" cy="4293528"/>
          </a:xfrm>
        </p:spPr>
        <p:txBody>
          <a:bodyPr>
            <a:noAutofit/>
          </a:bodyPr>
          <a:lstStyle/>
          <a:p>
            <a:pPr lvl="0"/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void </a:t>
            </a:r>
            <a:r>
              <a:rPr lang="en-US" altLang="zh-TW" sz="2400" b="1" dirty="0" smtClean="0">
                <a:solidFill>
                  <a:prstClr val="white"/>
                </a:solidFill>
                <a:latin typeface="Calibri" panose="020F0502020204030204"/>
              </a:rPr>
              <a:t>Insert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temp,int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*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a,int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a[0]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= temp;//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擋土牆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while(temp &lt; a[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]){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a[i+1] = a[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];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--;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}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  <a:p>
            <a:pPr lvl="0"/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void </a:t>
            </a:r>
            <a:r>
              <a:rPr lang="en-US" altLang="zh-TW" sz="2400" b="1" dirty="0" err="1" smtClean="0">
                <a:solidFill>
                  <a:prstClr val="white"/>
                </a:solidFill>
                <a:latin typeface="Calibri" panose="020F0502020204030204"/>
              </a:rPr>
              <a:t>InsertionSort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*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a,const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n){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for(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j = 2;j &lt;=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n;j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++){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temp = a[j];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b="1" dirty="0" smtClean="0">
                <a:solidFill>
                  <a:prstClr val="white"/>
                </a:solidFill>
                <a:latin typeface="Calibri" panose="020F0502020204030204"/>
              </a:rPr>
              <a:t>Insert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(temp,a,j-1);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}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140726" y="2248786"/>
            <a:ext cx="5199822" cy="4293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特別小心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：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data in a[1],a[2],…,a[n]</a:t>
            </a:r>
            <a:b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不是 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a[0],a[1],…,a[n-1]</a:t>
            </a:r>
          </a:p>
          <a:p>
            <a:endParaRPr lang="en-US" altLang="zh-TW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傳統：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while(</a:t>
            </a:r>
            <a:r>
              <a:rPr lang="en-US" altLang="zh-TW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&gt;=1 &amp;&amp; temp &lt; a[</a:t>
            </a:r>
            <a:r>
              <a:rPr lang="en-US" altLang="zh-TW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])</a:t>
            </a:r>
          </a:p>
          <a:p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改成用擋土牆，不用每次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while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都判斷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0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Insertion Sort</a:t>
            </a:r>
            <a:r>
              <a:rPr lang="zh-TW" altLang="en-US" sz="6000" dirty="0" smtClean="0"/>
              <a:t> 之結論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02755" y="2248786"/>
                <a:ext cx="11186491" cy="4293528"/>
              </a:xfrm>
            </p:spPr>
            <p:txBody>
              <a:bodyPr>
                <a:normAutofit/>
              </a:bodyPr>
              <a:lstStyle/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Stable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Best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time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Worst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time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Average 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time</a:t>
                </a:r>
              </a:p>
              <a:p>
                <a:pPr lvl="0" algn="just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有研究指出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，它是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時之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fastest sorting method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Variations(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變型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):</a:t>
                </a:r>
              </a:p>
              <a:p>
                <a:pPr lvl="0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1.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Binary Insertion Sort(insert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時改用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binary search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而非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sequential search)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2. Linked Insertion Sort(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資料儲存在鏈結串列中而非陣列中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755" y="2248786"/>
                <a:ext cx="11186491" cy="4293528"/>
              </a:xfrm>
              <a:blipFill>
                <a:blip r:embed="rId2"/>
                <a:stretch>
                  <a:fillRect l="-980" t="-2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0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zh-TW" altLang="en-US" sz="6000" dirty="0" smtClean="0"/>
              <a:t>實作 </a:t>
            </a:r>
            <a:r>
              <a:rPr lang="en-US" altLang="zh-TW" sz="6000" dirty="0" smtClean="0"/>
              <a:t>Insertion </a:t>
            </a:r>
            <a:r>
              <a:rPr lang="en-US" altLang="zh-TW" sz="6000" dirty="0"/>
              <a:t>Sort</a:t>
            </a:r>
            <a:endParaRPr lang="zh-TW" altLang="en-US" sz="600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看著</a:t>
            </a:r>
            <a:r>
              <a:rPr lang="zh-TW" altLang="en-US" dirty="0">
                <a:latin typeface="+mn-lt"/>
              </a:rPr>
              <a:t>前兩</a:t>
            </a:r>
            <a:r>
              <a:rPr lang="zh-TW" altLang="en-US" dirty="0" smtClean="0">
                <a:latin typeface="+mn-lt"/>
              </a:rPr>
              <a:t>頁的 </a:t>
            </a:r>
            <a:r>
              <a:rPr lang="en-US" altLang="zh-TW" dirty="0" smtClean="0">
                <a:latin typeface="+mn-lt"/>
              </a:rPr>
              <a:t>code</a:t>
            </a:r>
            <a:r>
              <a:rPr lang="zh-TW" altLang="en-US" dirty="0" smtClean="0">
                <a:latin typeface="+mn-lt"/>
              </a:rPr>
              <a:t>，練習 </a:t>
            </a:r>
            <a:r>
              <a:rPr lang="en-US" altLang="zh-TW" dirty="0"/>
              <a:t>Insertion</a:t>
            </a:r>
            <a:r>
              <a:rPr lang="en-US" altLang="zh-TW" dirty="0" smtClean="0"/>
              <a:t> </a:t>
            </a:r>
            <a:r>
              <a:rPr lang="en-US" altLang="zh-TW" dirty="0"/>
              <a:t>Sort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en-US" altLang="zh-TW" dirty="0" smtClean="0">
                <a:latin typeface="+mn-lt"/>
              </a:rPr>
              <a:t>input</a:t>
            </a:r>
            <a:r>
              <a:rPr lang="en-US" altLang="zh-TW" dirty="0">
                <a:latin typeface="+mn-lt"/>
              </a:rPr>
              <a:t>:</a:t>
            </a:r>
            <a:r>
              <a:rPr lang="en-US" altLang="zh-TW" dirty="0" smtClean="0">
                <a:latin typeface="+mn-lt"/>
              </a:rPr>
              <a:t>75 89 33 9 6 7 127</a:t>
            </a:r>
          </a:p>
          <a:p>
            <a:pPr algn="just"/>
            <a:r>
              <a:rPr lang="en-US" altLang="zh-TW" dirty="0" smtClean="0">
                <a:latin typeface="+mn-lt"/>
              </a:rPr>
              <a:t>output:6 7 9 33 75 89 127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486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快速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Quick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Idea: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和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insertion sort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不同的是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insertion sort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只是將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insert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到針對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來看正確位置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;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quick 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則是將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 放置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到針對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the whole list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來看正確位置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*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quick sort 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是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利用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pivot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以及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partition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來做到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(*)</a:t>
                </a:r>
              </a:p>
              <a:p>
                <a:pPr lvl="0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習慣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上，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稱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的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為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pivot(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參考值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。常見的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pivot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有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: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最左的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key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最右的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key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(3) Median of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f>
                          <m:fPr>
                            <m:ctrlPr>
                              <a:rPr lang="en-US" altLang="zh-TW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TW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TW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又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叫做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median of three.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415" r="-21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2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快速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Quick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書上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選用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為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the pivot.</a:t>
                </a:r>
              </a:p>
              <a:p>
                <a:pPr lvl="0"/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若它應該放在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p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位置上，則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quick sort will partition a[1..n] into:</a:t>
                </a:r>
              </a:p>
              <a:p>
                <a:pPr lvl="0"/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此時左半邊和右半邊可以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independently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做排序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.</a:t>
                </a:r>
              </a:p>
              <a:p>
                <a:pPr lvl="0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如果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找出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the index p?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利用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i,j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兩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indices(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指標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).</a:t>
                </a:r>
              </a:p>
              <a:p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初值為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1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    ，向右走，一開始就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++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直到找到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pivot</a:t>
                </a:r>
                <a:r>
                  <a:rPr lang="zh-TW" altLang="en-US" dirty="0" smtClean="0"/>
                  <a:t> 者</a:t>
                </a:r>
                <a:r>
                  <a:rPr lang="en-US" altLang="zh-TW" dirty="0" smtClean="0"/>
                  <a:t>.</a:t>
                </a:r>
              </a:p>
              <a:p>
                <a:r>
                  <a:rPr lang="en-US" altLang="zh-TW" dirty="0" smtClean="0">
                    <a:latin typeface="+mn-lt"/>
                  </a:rPr>
                  <a:t>j</a:t>
                </a:r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zh-TW" altLang="en-US" dirty="0" smtClean="0"/>
                  <a:t>初值為</a:t>
                </a:r>
                <a:r>
                  <a:rPr lang="en-US" altLang="zh-TW" dirty="0" smtClean="0"/>
                  <a:t>n+1</a:t>
                </a:r>
                <a:r>
                  <a:rPr lang="zh-TW" altLang="en-US" dirty="0" smtClean="0"/>
                  <a:t>，向左走，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一開始就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--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 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直到找到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pivot</a:t>
                </a:r>
                <a:r>
                  <a:rPr lang="zh-TW" altLang="en-US" dirty="0"/>
                  <a:t> 者</a:t>
                </a:r>
                <a:r>
                  <a:rPr lang="en-US" altLang="zh-TW" dirty="0"/>
                  <a:t>.</a:t>
                </a:r>
                <a:endParaRPr lang="en-US" altLang="zh-TW" dirty="0" smtClean="0"/>
              </a:p>
              <a:p>
                <a:endParaRPr lang="zh-TW" altLang="en-US" dirty="0"/>
              </a:p>
              <a:p>
                <a:pPr lvl="0"/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366914"/>
                  </p:ext>
                </p:extLst>
              </p:nvPr>
            </p:nvGraphicFramePr>
            <p:xfrm>
              <a:off x="1147417" y="3179601"/>
              <a:ext cx="812799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57421087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6841244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00908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sz="240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latin typeface="+mn-lt"/>
                            </a:rPr>
                            <a:t>p</a:t>
                          </a:r>
                          <a:endParaRPr lang="zh-TW" altLang="en-US" sz="2400" b="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40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229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pivot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pivot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pivot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179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366914"/>
                  </p:ext>
                </p:extLst>
              </p:nvPr>
            </p:nvGraphicFramePr>
            <p:xfrm>
              <a:off x="1147417" y="3179601"/>
              <a:ext cx="812799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57421087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6841244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00908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 altLang="en-US" sz="240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latin typeface="+mn-lt"/>
                            </a:rPr>
                            <a:t>p</a:t>
                          </a:r>
                          <a:endParaRPr lang="zh-TW" altLang="en-US" sz="2400" b="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400" dirty="0"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2298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5" t="-110667" r="-20022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pivot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10667" r="-449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1796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075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快速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Quick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68557"/>
            <a:ext cx="10515600" cy="467375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en-US" altLang="zh-TW" dirty="0" smtClean="0">
                <a:latin typeface="+mn-lt"/>
              </a:rPr>
              <a:t>pivot</a:t>
            </a:r>
            <a:r>
              <a:rPr lang="zh-TW" altLang="en-US" dirty="0" smtClean="0"/>
              <a:t>是</a:t>
            </a:r>
            <a:r>
              <a:rPr lang="en-US" altLang="zh-TW" dirty="0" smtClean="0">
                <a:latin typeface="+mn-lt"/>
              </a:rPr>
              <a:t>26.</a:t>
            </a:r>
          </a:p>
          <a:p>
            <a:endParaRPr lang="en-US" altLang="zh-TW" dirty="0" smtClean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r>
              <a:rPr lang="en-US" altLang="zh-TW" dirty="0" smtClean="0">
                <a:latin typeface="+mn-lt"/>
              </a:rPr>
              <a:t>After partition, array a becomes:</a:t>
            </a:r>
          </a:p>
          <a:p>
            <a:r>
              <a:rPr lang="en-US" altLang="zh-TW" dirty="0" smtClean="0">
                <a:latin typeface="+mn-lt"/>
              </a:rPr>
              <a:t>[11 5 19 1 15] 26 [59 61 48 37]</a:t>
            </a:r>
            <a:endParaRPr lang="en-US" altLang="zh-TW" dirty="0">
              <a:latin typeface="+mn-lt"/>
            </a:endParaRPr>
          </a:p>
          <a:p>
            <a:endParaRPr lang="zh-TW" altLang="en-US" dirty="0">
              <a:latin typeface="+mn-lt"/>
            </a:endParaRPr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626328"/>
                  </p:ext>
                </p:extLst>
              </p:nvPr>
            </p:nvGraphicFramePr>
            <p:xfrm>
              <a:off x="595069" y="2313239"/>
              <a:ext cx="11001862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>
                      <a:extLst>
                        <a:ext uri="{9D8B030D-6E8A-4147-A177-3AD203B41FA5}">
                          <a16:colId xmlns:a16="http://schemas.microsoft.com/office/drawing/2014/main" val="2823809194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62570407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78005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39105469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954874574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47197458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35774548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39563047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983087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6623591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65870582"/>
                        </a:ext>
                      </a:extLst>
                    </a:gridCol>
                    <a:gridCol w="4269862">
                      <a:extLst>
                        <a:ext uri="{9D8B030D-6E8A-4147-A177-3AD203B41FA5}">
                          <a16:colId xmlns:a16="http://schemas.microsoft.com/office/drawing/2014/main" val="2752598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575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6709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→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←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647555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∵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,swap(37,19)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393192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∵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,swap(61,15)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9361791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400" dirty="0" err="1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i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zh-TW" altLang="en-US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和 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j </a:t>
                          </a:r>
                          <a:r>
                            <a:rPr lang="zh-TW" altLang="en-US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過頭了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,swap(</a:t>
                          </a:r>
                          <a:r>
                            <a:rPr lang="en-US" altLang="zh-TW" sz="2400" dirty="0" err="1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pivot,a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[j])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王漢宗顏楷體繁" panose="02000500000000000000" pitchFamily="2" charset="-120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96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626328"/>
                  </p:ext>
                </p:extLst>
              </p:nvPr>
            </p:nvGraphicFramePr>
            <p:xfrm>
              <a:off x="595069" y="2313239"/>
              <a:ext cx="11001862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>
                      <a:extLst>
                        <a:ext uri="{9D8B030D-6E8A-4147-A177-3AD203B41FA5}">
                          <a16:colId xmlns:a16="http://schemas.microsoft.com/office/drawing/2014/main" val="2823809194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62570407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78005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39105469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954874574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47197458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35774548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39563047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983087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6623591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4165870582"/>
                        </a:ext>
                      </a:extLst>
                    </a:gridCol>
                    <a:gridCol w="4269862">
                      <a:extLst>
                        <a:ext uri="{9D8B030D-6E8A-4147-A177-3AD203B41FA5}">
                          <a16:colId xmlns:a16="http://schemas.microsoft.com/office/drawing/2014/main" val="27525989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706000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010" r="-1589109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000" r="-1505000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020" r="-1390099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2000" r="-1304000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7030" r="-1191089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3000" r="-1103000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6040" r="-992079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4000" r="-902000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5050" r="-793069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5757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6709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→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←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6475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7632" t="-301176" b="-2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3931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7632" t="-401176" b="-1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936179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err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r>
                            <a:rPr lang="zh-TW" altLang="en-US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↑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400" dirty="0" err="1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i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zh-TW" altLang="en-US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和 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j </a:t>
                          </a:r>
                          <a:r>
                            <a:rPr lang="zh-TW" altLang="en-US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過頭了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,swap(</a:t>
                          </a:r>
                          <a:r>
                            <a:rPr lang="en-US" altLang="zh-TW" sz="2400" dirty="0" err="1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pivot,a</a:t>
                          </a:r>
                          <a: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[j])</a:t>
                          </a:r>
                          <a:endParaRPr lang="zh-TW" altLang="en-US" sz="2400" dirty="0">
                            <a:solidFill>
                              <a:schemeClr val="tx1"/>
                            </a:solidFill>
                            <a:latin typeface="王漢宗顏楷體繁" panose="02000500000000000000" pitchFamily="2" charset="-120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96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144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Motivation</a:t>
            </a:r>
            <a:r>
              <a:rPr lang="zh-TW" altLang="en-US" sz="6000" dirty="0" smtClean="0"/>
              <a:t>動機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一個檔案</a:t>
            </a:r>
            <a:r>
              <a:rPr lang="en-US" altLang="zh-TW" dirty="0" smtClean="0">
                <a:latin typeface="+mn-lt"/>
              </a:rPr>
              <a:t>(record)</a:t>
            </a:r>
            <a:r>
              <a:rPr lang="zh-TW" altLang="en-US" dirty="0" smtClean="0">
                <a:latin typeface="+mn-lt"/>
              </a:rPr>
              <a:t>通常包含多個欄位</a:t>
            </a:r>
            <a:r>
              <a:rPr lang="en-US" altLang="zh-TW" dirty="0" smtClean="0">
                <a:latin typeface="+mn-lt"/>
              </a:rPr>
              <a:t>(field)</a:t>
            </a:r>
            <a:r>
              <a:rPr lang="zh-TW" altLang="en-US" dirty="0" smtClean="0">
                <a:latin typeface="+mn-lt"/>
              </a:rPr>
              <a:t>，</a:t>
            </a:r>
            <a:r>
              <a:rPr lang="en-US" altLang="zh-TW" b="1" dirty="0" smtClean="0">
                <a:latin typeface="+mn-lt"/>
              </a:rPr>
              <a:t>Keys</a:t>
            </a:r>
            <a:r>
              <a:rPr lang="zh-TW" altLang="en-US" dirty="0" smtClean="0">
                <a:latin typeface="+mn-lt"/>
              </a:rPr>
              <a:t>是其中可以用來區分 </a:t>
            </a:r>
            <a:r>
              <a:rPr lang="en-US" altLang="zh-TW" dirty="0" smtClean="0">
                <a:latin typeface="+mn-lt"/>
              </a:rPr>
              <a:t>records</a:t>
            </a:r>
            <a:r>
              <a:rPr lang="zh-TW" altLang="en-US" dirty="0" smtClean="0">
                <a:latin typeface="+mn-lt"/>
              </a:rPr>
              <a:t>的欄位，例如</a:t>
            </a:r>
            <a:r>
              <a:rPr lang="en-US" altLang="zh-TW" dirty="0" smtClean="0">
                <a:latin typeface="+mn-lt"/>
              </a:rPr>
              <a:t>:</a:t>
            </a:r>
            <a:r>
              <a:rPr lang="zh-TW" altLang="en-US" dirty="0" smtClean="0">
                <a:latin typeface="+mn-lt"/>
              </a:rPr>
              <a:t>身分證號碼、學號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zh-TW" altLang="en-US" dirty="0" smtClean="0">
                <a:latin typeface="+mn-lt"/>
              </a:rPr>
              <a:t>假設</a:t>
            </a:r>
            <a:r>
              <a:rPr lang="en-US" altLang="zh-TW" dirty="0" smtClean="0">
                <a:latin typeface="+mn-lt"/>
              </a:rPr>
              <a:t>Keys are integers</a:t>
            </a:r>
            <a:r>
              <a:rPr lang="zh-TW" altLang="en-US" dirty="0" smtClean="0">
                <a:latin typeface="+mn-lt"/>
              </a:rPr>
              <a:t>，習慣上若搜尋成功</a:t>
            </a:r>
            <a:r>
              <a:rPr lang="en-US" altLang="zh-TW" dirty="0" smtClean="0">
                <a:latin typeface="+mn-lt"/>
              </a:rPr>
              <a:t>(successful)</a:t>
            </a:r>
            <a:r>
              <a:rPr lang="zh-TW" altLang="en-US" dirty="0" smtClean="0">
                <a:latin typeface="+mn-lt"/>
              </a:rPr>
              <a:t>，則回傳</a:t>
            </a:r>
            <a:r>
              <a:rPr lang="en-US" altLang="zh-TW" dirty="0" smtClean="0">
                <a:latin typeface="+mn-lt"/>
              </a:rPr>
              <a:t>key value</a:t>
            </a:r>
            <a:r>
              <a:rPr lang="zh-TW" altLang="en-US" dirty="0" smtClean="0">
                <a:latin typeface="+mn-lt"/>
              </a:rPr>
              <a:t>是</a:t>
            </a:r>
            <a:r>
              <a:rPr lang="en-US" altLang="zh-TW" dirty="0" smtClean="0">
                <a:latin typeface="+mn-lt"/>
              </a:rPr>
              <a:t>k</a:t>
            </a:r>
            <a:r>
              <a:rPr lang="zh-TW" altLang="en-US" dirty="0" smtClean="0">
                <a:latin typeface="+mn-lt"/>
              </a:rPr>
              <a:t>的</a:t>
            </a:r>
            <a:r>
              <a:rPr lang="en-US" altLang="zh-TW" dirty="0" smtClean="0">
                <a:latin typeface="+mn-lt"/>
              </a:rPr>
              <a:t>a[</a:t>
            </a:r>
            <a:r>
              <a:rPr lang="en-US" altLang="zh-TW" dirty="0" err="1" smtClean="0">
                <a:latin typeface="+mn-lt"/>
              </a:rPr>
              <a:t>i</a:t>
            </a:r>
            <a:r>
              <a:rPr lang="en-US" altLang="zh-TW" dirty="0" smtClean="0">
                <a:latin typeface="+mn-lt"/>
              </a:rPr>
              <a:t>]</a:t>
            </a:r>
            <a:r>
              <a:rPr lang="zh-TW" altLang="en-US" dirty="0" smtClean="0">
                <a:latin typeface="+mn-lt"/>
              </a:rPr>
              <a:t>的</a:t>
            </a:r>
            <a:r>
              <a:rPr lang="en-US" altLang="zh-TW" dirty="0" smtClean="0">
                <a:latin typeface="+mn-lt"/>
              </a:rPr>
              <a:t>index </a:t>
            </a:r>
            <a:r>
              <a:rPr lang="en-US" altLang="zh-TW" dirty="0" err="1" smtClean="0">
                <a:latin typeface="+mn-lt"/>
              </a:rPr>
              <a:t>i</a:t>
            </a:r>
            <a:r>
              <a:rPr lang="en-US" altLang="zh-TW" dirty="0" smtClean="0">
                <a:latin typeface="+mn-lt"/>
              </a:rPr>
              <a:t>(</a:t>
            </a:r>
            <a:r>
              <a:rPr lang="zh-TW" altLang="en-US" dirty="0" smtClean="0">
                <a:latin typeface="+mn-lt"/>
              </a:rPr>
              <a:t>即回傳</a:t>
            </a:r>
            <a:r>
              <a:rPr lang="en-US" altLang="zh-TW" dirty="0" smtClean="0"/>
              <a:t>a[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]=k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i</a:t>
            </a:r>
            <a:r>
              <a:rPr lang="en-US" altLang="zh-TW" dirty="0" smtClean="0">
                <a:latin typeface="+mn-lt"/>
              </a:rPr>
              <a:t>)</a:t>
            </a:r>
            <a:r>
              <a:rPr lang="zh-TW" altLang="en-US" dirty="0" smtClean="0">
                <a:latin typeface="+mn-lt"/>
              </a:rPr>
              <a:t>；</a:t>
            </a:r>
            <a:r>
              <a:rPr lang="zh-TW" altLang="en-US" dirty="0">
                <a:latin typeface="+mn-lt"/>
              </a:rPr>
              <a:t>若搜尋</a:t>
            </a:r>
            <a:r>
              <a:rPr lang="zh-TW" altLang="en-US" dirty="0" smtClean="0">
                <a:latin typeface="+mn-lt"/>
              </a:rPr>
              <a:t>失敗</a:t>
            </a:r>
            <a:r>
              <a:rPr lang="en-US" altLang="zh-TW" dirty="0" smtClean="0">
                <a:latin typeface="+mn-lt"/>
              </a:rPr>
              <a:t>(unsuccessful)</a:t>
            </a:r>
            <a:r>
              <a:rPr lang="zh-TW" altLang="en-US" dirty="0" smtClean="0">
                <a:latin typeface="+mn-lt"/>
              </a:rPr>
              <a:t>，</a:t>
            </a:r>
            <a:r>
              <a:rPr lang="zh-TW" altLang="en-US" dirty="0">
                <a:latin typeface="+mn-lt"/>
              </a:rPr>
              <a:t>則回傳</a:t>
            </a:r>
            <a:r>
              <a:rPr lang="en-US" altLang="zh-TW" dirty="0" smtClean="0">
                <a:latin typeface="+mn-lt"/>
              </a:rPr>
              <a:t>0(</a:t>
            </a:r>
            <a:r>
              <a:rPr lang="zh-TW" altLang="en-US" dirty="0" smtClean="0">
                <a:latin typeface="+mn-lt"/>
              </a:rPr>
              <a:t>也因為這原因，資料由</a:t>
            </a:r>
            <a:r>
              <a:rPr lang="en-US" altLang="zh-TW" dirty="0" smtClean="0">
                <a:latin typeface="+mn-lt"/>
              </a:rPr>
              <a:t>a[1]</a:t>
            </a:r>
            <a:r>
              <a:rPr lang="zh-TW" altLang="en-US" dirty="0" smtClean="0">
                <a:latin typeface="+mn-lt"/>
              </a:rPr>
              <a:t>開始儲存</a:t>
            </a:r>
            <a:r>
              <a:rPr lang="en-US" altLang="zh-TW" dirty="0" smtClean="0">
                <a:latin typeface="+mn-lt"/>
              </a:rPr>
              <a:t>)</a:t>
            </a:r>
          </a:p>
          <a:p>
            <a:pPr algn="just"/>
            <a:r>
              <a:rPr lang="zh-TW" altLang="en-US" dirty="0" smtClean="0"/>
              <a:t>因此 </a:t>
            </a:r>
            <a:r>
              <a:rPr lang="en-US" altLang="zh-TW" dirty="0" smtClean="0"/>
              <a:t>Sorting</a:t>
            </a:r>
            <a:r>
              <a:rPr lang="zh-TW" altLang="en-US" dirty="0" smtClean="0"/>
              <a:t> 有</a:t>
            </a:r>
            <a:r>
              <a:rPr lang="zh-TW" altLang="en-US" dirty="0"/>
              <a:t>兩個應用</a:t>
            </a:r>
            <a:r>
              <a:rPr lang="en-US" altLang="zh-TW" dirty="0"/>
              <a:t>:</a:t>
            </a:r>
          </a:p>
          <a:p>
            <a:pPr algn="just"/>
            <a:r>
              <a:rPr lang="en-US" altLang="zh-TW" dirty="0" smtClean="0"/>
              <a:t>1. Searching </a:t>
            </a:r>
            <a:r>
              <a:rPr lang="zh-TW" altLang="en-US" dirty="0" smtClean="0"/>
              <a:t>搜尋</a:t>
            </a:r>
            <a:endParaRPr lang="en-US" altLang="zh-TW" dirty="0"/>
          </a:p>
          <a:p>
            <a:pPr algn="just"/>
            <a:r>
              <a:rPr lang="en-US" altLang="zh-TW" dirty="0" smtClean="0"/>
              <a:t>2. List verification </a:t>
            </a:r>
            <a:r>
              <a:rPr lang="zh-TW" altLang="en-US" dirty="0" smtClean="0"/>
              <a:t>表單驗證</a:t>
            </a:r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0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1"/>
            <a:ext cx="10942982" cy="90015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快速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Quick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2926" y="1570383"/>
            <a:ext cx="10515600" cy="467375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lt"/>
              </a:rPr>
              <a:t>完整的例子</a:t>
            </a:r>
            <a:endParaRPr lang="en-US" altLang="zh-TW" dirty="0" smtClean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pPr marL="0" indent="0">
              <a:buNone/>
            </a:pPr>
            <a:endParaRPr lang="zh-TW" altLang="en-US" dirty="0">
              <a:latin typeface="+mn-lt"/>
            </a:endParaRPr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564906"/>
                  </p:ext>
                </p:extLst>
              </p:nvPr>
            </p:nvGraphicFramePr>
            <p:xfrm>
              <a:off x="542060" y="2028317"/>
              <a:ext cx="10954200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2850">
                      <a:extLst>
                        <a:ext uri="{9D8B030D-6E8A-4147-A177-3AD203B41FA5}">
                          <a16:colId xmlns:a16="http://schemas.microsoft.com/office/drawing/2014/main" val="2823809194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625704077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7800563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39105469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3954874574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147197458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357745487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39563047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319830870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6623591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65870582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752598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0" dirty="0" smtClean="0">
                              <a:latin typeface="+mn-lt"/>
                            </a:rPr>
                            <a:t>left</a:t>
                          </a:r>
                          <a:endParaRPr lang="zh-TW" altLang="en-US" sz="2800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0" dirty="0" smtClean="0">
                              <a:latin typeface="+mn-lt"/>
                            </a:rPr>
                            <a:t>right</a:t>
                          </a:r>
                          <a:endParaRPr lang="zh-TW" altLang="en-US" sz="2800" b="0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575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6709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647555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393192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9361791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96875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[48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[61]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82377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[61]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003031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7103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564906"/>
                  </p:ext>
                </p:extLst>
              </p:nvPr>
            </p:nvGraphicFramePr>
            <p:xfrm>
              <a:off x="542060" y="2028317"/>
              <a:ext cx="10954200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2850">
                      <a:extLst>
                        <a:ext uri="{9D8B030D-6E8A-4147-A177-3AD203B41FA5}">
                          <a16:colId xmlns:a16="http://schemas.microsoft.com/office/drawing/2014/main" val="2823809194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625704077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7800563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39105469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3954874574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147197458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357745487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139563047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319830870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66235911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4165870582"/>
                        </a:ext>
                      </a:extLst>
                    </a:gridCol>
                    <a:gridCol w="912850">
                      <a:extLst>
                        <a:ext uri="{9D8B030D-6E8A-4147-A177-3AD203B41FA5}">
                          <a16:colId xmlns:a16="http://schemas.microsoft.com/office/drawing/2014/main" val="27525989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588" r="-1098667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588" r="-998667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588" r="-898667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2013" t="-10588" r="-804698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333" t="-10588" r="-699333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9333" t="-10588" r="-599333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9333" t="-10588" r="-499333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9333" t="-10588" r="-399333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9333" t="-10588" r="-299333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369" t="-10588" r="-201342" b="-8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0" dirty="0" smtClean="0">
                              <a:latin typeface="+mn-lt"/>
                            </a:rPr>
                            <a:t>left</a:t>
                          </a:r>
                          <a:endParaRPr lang="zh-TW" altLang="en-US" sz="2800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0" dirty="0" smtClean="0">
                              <a:latin typeface="+mn-lt"/>
                            </a:rPr>
                            <a:t>right</a:t>
                          </a:r>
                          <a:endParaRPr lang="zh-TW" altLang="en-US" sz="2800" b="0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5757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76709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6475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3931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15]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936179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[59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9687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[48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[61]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8237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[61]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  <a:ea typeface="王漢宗顏楷體繁" panose="02000500000000000000" pitchFamily="2" charset="-120"/>
                            </a:rPr>
                            <a:t>10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0030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15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19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26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37</a:t>
                          </a:r>
                          <a:endParaRPr lang="zh-TW" altLang="en-US" sz="2800" dirty="0" smtClean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48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59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61</a:t>
                          </a:r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>
                            <a:solidFill>
                              <a:schemeClr val="tx1"/>
                            </a:solidFill>
                            <a:latin typeface="+mn-lt"/>
                            <a:ea typeface="王漢宗顏楷體繁" panose="02000500000000000000" pitchFamily="2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71031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81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896837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pseudo code of Quick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8661" y="1888435"/>
            <a:ext cx="11506200" cy="4653879"/>
          </a:xfrm>
        </p:spPr>
        <p:txBody>
          <a:bodyPr>
            <a:noAutofit/>
          </a:bodyPr>
          <a:lstStyle/>
          <a:p>
            <a:pPr lvl="0"/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void </a:t>
            </a:r>
            <a:r>
              <a:rPr lang="en-US" altLang="zh-TW" sz="2400" b="1" dirty="0" err="1" smtClean="0">
                <a:solidFill>
                  <a:prstClr val="white"/>
                </a:solidFill>
                <a:latin typeface="Calibri" panose="020F0502020204030204"/>
              </a:rPr>
              <a:t>QuickSort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*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a,const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left,const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right){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if(left 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/>
              </a:rPr>
              <a:t>&lt;=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right){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=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left,j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= right +1 ,pivot = a[left]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do{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	do 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++; while(a[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] &lt; pivot)	//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亦即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do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{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++;}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while(a[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] &lt; pivot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)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	do j--;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while(</a:t>
            </a:r>
            <a:r>
              <a:rPr lang="en-US" altLang="zh-TW" sz="2400" dirty="0" smtClean="0">
                <a:solidFill>
                  <a:srgbClr val="FF0000"/>
                </a:solidFill>
                <a:latin typeface="Calibri" panose="020F0502020204030204"/>
              </a:rPr>
              <a:t>a[j] &gt;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pivot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)	//</a:t>
            </a:r>
            <a:r>
              <a:rPr lang="zh-TW" altLang="en-US" sz="2400" dirty="0">
                <a:solidFill>
                  <a:prstClr val="white"/>
                </a:solidFill>
                <a:latin typeface="Calibri" panose="020F0502020204030204"/>
              </a:rPr>
              <a:t>亦即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do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{j--;} while(a[j] &gt; 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pivot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)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	if(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&lt; j) swap(a[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],a[j])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                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//swap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要另外寫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	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}while(</a:t>
            </a: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&lt; j);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swap(a[left],a[j]);//the pivot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針對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the whole list</a:t>
            </a:r>
            <a:r>
              <a:rPr lang="zh-TW" altLang="en-US" sz="2400" dirty="0" smtClean="0">
                <a:solidFill>
                  <a:prstClr val="white"/>
                </a:solidFill>
                <a:latin typeface="Calibri" panose="020F0502020204030204"/>
              </a:rPr>
              <a:t>來看的正確位置是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at index j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b="1" dirty="0" err="1" smtClean="0">
                <a:solidFill>
                  <a:prstClr val="white"/>
                </a:solidFill>
                <a:latin typeface="Calibri" panose="020F0502020204030204"/>
              </a:rPr>
              <a:t>QuickSort</a:t>
            </a: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</a:rPr>
              <a:t>(a,left,j-1);</a:t>
            </a:r>
            <a:br>
              <a:rPr lang="en-US" altLang="zh-TW" sz="2400" b="1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</a:rPr>
              <a:t>		</a:t>
            </a:r>
            <a:r>
              <a:rPr lang="en-US" altLang="zh-TW" sz="2400" b="1" dirty="0" err="1" smtClean="0">
                <a:solidFill>
                  <a:prstClr val="white"/>
                </a:solidFill>
                <a:latin typeface="Calibri" panose="020F0502020204030204"/>
              </a:rPr>
              <a:t>QuickSort</a:t>
            </a:r>
            <a:r>
              <a:rPr lang="en-US" altLang="zh-TW" sz="2400" b="1" dirty="0" smtClean="0">
                <a:solidFill>
                  <a:prstClr val="white"/>
                </a:solidFill>
                <a:latin typeface="Calibri" panose="020F0502020204030204"/>
              </a:rPr>
              <a:t>(a,j+1,right);</a:t>
            </a:r>
            <a:br>
              <a:rPr lang="en-US" altLang="zh-TW" sz="2400" b="1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	}</a:t>
            </a:r>
            <a:b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85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Quick Sort</a:t>
            </a:r>
            <a:r>
              <a:rPr lang="zh-TW" altLang="en-US" sz="6000" dirty="0" smtClean="0"/>
              <a:t> 之結論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55105" y="2248786"/>
                <a:ext cx="11681791" cy="4293528"/>
              </a:xfrm>
            </p:spPr>
            <p:txBody>
              <a:bodyPr>
                <a:normAutofit/>
              </a:bodyPr>
              <a:lstStyle/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Not Stable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Best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𝑙𝑔𝑛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time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Worst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time (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例如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:list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原本就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 sorted order)</a:t>
                </a:r>
              </a:p>
              <a:p>
                <a:pPr lvl="0" algn="just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Average case: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time</a:t>
                </a:r>
              </a:p>
              <a:p>
                <a:pPr lvl="0" algn="just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有研究指出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，它是考慮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average computing time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時，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最快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sorting method</a:t>
                </a:r>
              </a:p>
              <a:p>
                <a:pPr lvl="0" algn="just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因為用到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recursion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，用到了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system stack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，因此比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insertion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多花記憶體</a:t>
                </a:r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105" y="2248786"/>
                <a:ext cx="11681791" cy="4293528"/>
              </a:xfrm>
              <a:blipFill>
                <a:blip r:embed="rId2"/>
                <a:stretch>
                  <a:fillRect l="-939" t="-2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38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zh-TW" altLang="en-US" sz="6000" dirty="0" smtClean="0"/>
              <a:t>實作 </a:t>
            </a:r>
            <a:r>
              <a:rPr lang="en-US" altLang="zh-TW" sz="6000" dirty="0" smtClean="0"/>
              <a:t>Quick </a:t>
            </a:r>
            <a:r>
              <a:rPr lang="en-US" altLang="zh-TW" sz="6000" dirty="0"/>
              <a:t>Sort</a:t>
            </a:r>
            <a:endParaRPr lang="zh-TW" altLang="en-US" sz="600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看著</a:t>
            </a:r>
            <a:r>
              <a:rPr lang="zh-TW" altLang="en-US" dirty="0">
                <a:latin typeface="+mn-lt"/>
              </a:rPr>
              <a:t>前兩</a:t>
            </a:r>
            <a:r>
              <a:rPr lang="zh-TW" altLang="en-US" dirty="0" smtClean="0">
                <a:latin typeface="+mn-lt"/>
              </a:rPr>
              <a:t>頁的 </a:t>
            </a:r>
            <a:r>
              <a:rPr lang="en-US" altLang="zh-TW" dirty="0" smtClean="0">
                <a:latin typeface="+mn-lt"/>
              </a:rPr>
              <a:t>pseudo code</a:t>
            </a:r>
            <a:r>
              <a:rPr lang="zh-TW" altLang="en-US" dirty="0" smtClean="0">
                <a:latin typeface="+mn-lt"/>
              </a:rPr>
              <a:t>，練習 </a:t>
            </a:r>
            <a:r>
              <a:rPr lang="en-US" altLang="zh-TW" dirty="0" smtClean="0">
                <a:latin typeface="+mn-lt"/>
              </a:rPr>
              <a:t>Quick</a:t>
            </a:r>
            <a:r>
              <a:rPr lang="en-US" altLang="zh-TW" dirty="0" smtClean="0"/>
              <a:t> </a:t>
            </a:r>
            <a:r>
              <a:rPr lang="en-US" altLang="zh-TW" dirty="0"/>
              <a:t>Sort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en-US" altLang="zh-TW" dirty="0" smtClean="0">
                <a:latin typeface="+mn-lt"/>
              </a:rPr>
              <a:t>input</a:t>
            </a:r>
            <a:r>
              <a:rPr lang="en-US" altLang="zh-TW" dirty="0">
                <a:latin typeface="+mn-lt"/>
              </a:rPr>
              <a:t>:</a:t>
            </a:r>
            <a:r>
              <a:rPr lang="en-US" altLang="zh-TW" dirty="0" smtClean="0">
                <a:latin typeface="+mn-lt"/>
              </a:rPr>
              <a:t>75 89 33 9 6 7 127</a:t>
            </a:r>
          </a:p>
          <a:p>
            <a:pPr algn="just"/>
            <a:r>
              <a:rPr lang="en-US" altLang="zh-TW" dirty="0" smtClean="0">
                <a:latin typeface="+mn-lt"/>
              </a:rPr>
              <a:t>output:6 7 9 33 75 89 127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26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/>
              <a:t>合併</a:t>
            </a:r>
            <a:r>
              <a:rPr lang="zh-TW" altLang="zh-TW" sz="6000" dirty="0" smtClean="0"/>
              <a:t>排序</a:t>
            </a:r>
            <a:r>
              <a:rPr lang="zh-TW" altLang="zh-TW" sz="6000" dirty="0"/>
              <a:t>法</a:t>
            </a:r>
            <a:r>
              <a:rPr lang="zh-TW" altLang="en-US" sz="6000" dirty="0"/>
              <a:t> </a:t>
            </a:r>
            <a:r>
              <a:rPr lang="en-US" altLang="zh-TW" sz="6000" dirty="0" smtClean="0"/>
              <a:t>Merge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293528"/>
          </a:xfrm>
        </p:spPr>
        <p:txBody>
          <a:bodyPr>
            <a:normAutofit/>
          </a:bodyPr>
          <a:lstStyle/>
          <a:p>
            <a:r>
              <a:rPr lang="zh-TW" altLang="en-US" dirty="0"/>
              <a:t>對，本來要</a:t>
            </a:r>
            <a:r>
              <a:rPr lang="zh-TW" altLang="en-US" dirty="0" smtClean="0"/>
              <a:t>講，但它的程式碼好複雜</a:t>
            </a:r>
            <a:r>
              <a:rPr lang="zh-TW" altLang="en-US" dirty="0"/>
              <a:t>，所以我打算跟大家</a:t>
            </a:r>
            <a:r>
              <a:rPr lang="zh-TW" altLang="en-US" dirty="0" smtClean="0"/>
              <a:t>聊一下它的精神就好，有興趣知道細節的自己看課本。</a:t>
            </a:r>
            <a:endParaRPr lang="en-US" altLang="zh-TW" dirty="0" smtClean="0"/>
          </a:p>
          <a:p>
            <a:r>
              <a:rPr lang="zh-TW" altLang="en-US" dirty="0" smtClean="0"/>
              <a:t>假設你要排序一個數列，但一個人排序太累，所以你找了一隻會打字的猴子幫助你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例如隔壁同學</a:t>
            </a:r>
            <a:r>
              <a:rPr lang="en-US" altLang="zh-TW" dirty="0" smtClean="0"/>
              <a:t>)(</a:t>
            </a:r>
            <a:r>
              <a:rPr lang="zh-TW" altLang="en-US" dirty="0" smtClean="0"/>
              <a:t>會打莎士比亞全集的猴子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。你們將數列分成兩半，分別排序完成之後，該怎麼合併成一個排序好的數列呢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59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How fast can we sort?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雖然有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best case, worst case, average case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三種，但是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best case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不太有代表性，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average case 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通常很難求出，因此，以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worst case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最常用，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worst case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反應出最差的情況所花時間的上界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(upper bound)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。</a:t>
                </a:r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如果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在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做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sorting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之前，就對要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的東西已有一些了解，例如，知道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999 </m:t>
                    </m:r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TW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,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則可以用特殊的方法來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，時間可以用的很少。例如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:radix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sort,counting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sort.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699" r="-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6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 smtClean="0"/>
              <a:t>基數排序 </a:t>
            </a:r>
            <a:r>
              <a:rPr lang="en-US" altLang="zh-TW" sz="6000" dirty="0" smtClean="0"/>
              <a:t>Radix </a:t>
            </a:r>
            <a:r>
              <a:rPr lang="en-US" altLang="zh-TW" sz="6000" dirty="0"/>
              <a:t>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29352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Each element has d digits, each digit has k possible values, and digit 1 is the least significant digit</a:t>
            </a:r>
            <a:r>
              <a:rPr lang="en-US" altLang="zh-TW" dirty="0" smtClean="0">
                <a:latin typeface="+mn-lt"/>
              </a:rPr>
              <a:t>.</a:t>
            </a:r>
          </a:p>
          <a:p>
            <a:r>
              <a:rPr lang="zh-TW" altLang="en-US" dirty="0"/>
              <a:t>每個數都有</a:t>
            </a:r>
            <a:r>
              <a:rPr lang="en-US" altLang="zh-TW" dirty="0"/>
              <a:t>d</a:t>
            </a:r>
            <a:r>
              <a:rPr lang="zh-TW" altLang="en-US" dirty="0"/>
              <a:t>位</a:t>
            </a:r>
            <a:r>
              <a:rPr lang="zh-TW" altLang="en-US" dirty="0" smtClean="0"/>
              <a:t>數字，每位數字都有</a:t>
            </a:r>
            <a:r>
              <a:rPr lang="en-US" altLang="zh-TW" dirty="0" smtClean="0"/>
              <a:t>k</a:t>
            </a:r>
            <a:r>
              <a:rPr lang="zh-TW" altLang="en-US" dirty="0" smtClean="0"/>
              <a:t>可能值，</a:t>
            </a:r>
            <a:r>
              <a:rPr lang="en-US" altLang="zh-TW" dirty="0" smtClean="0"/>
              <a:t>digit 1</a:t>
            </a:r>
            <a:r>
              <a:rPr lang="zh-TW" altLang="en-US" dirty="0" smtClean="0"/>
              <a:t>是最不重要的</a:t>
            </a:r>
            <a:r>
              <a:rPr lang="en-US" altLang="zh-TW" dirty="0" smtClean="0"/>
              <a:t>digit</a:t>
            </a:r>
          </a:p>
          <a:p>
            <a:endParaRPr lang="en-US" altLang="zh-TW" dirty="0"/>
          </a:p>
          <a:p>
            <a:r>
              <a:rPr lang="en-US" altLang="zh-TW" dirty="0" smtClean="0">
                <a:latin typeface="+mn-lt"/>
              </a:rPr>
              <a:t>Assume that the data are in array A[1..n]</a:t>
            </a:r>
          </a:p>
          <a:p>
            <a:r>
              <a:rPr lang="en-US" altLang="zh-TW" dirty="0" smtClean="0">
                <a:latin typeface="+mn-lt"/>
              </a:rPr>
              <a:t>Radix </a:t>
            </a:r>
            <a:r>
              <a:rPr lang="en-US" altLang="zh-TW" dirty="0" err="1" smtClean="0">
                <a:latin typeface="+mn-lt"/>
              </a:rPr>
              <a:t>sort:sort</a:t>
            </a:r>
            <a:r>
              <a:rPr lang="en-US" altLang="zh-TW" dirty="0" smtClean="0">
                <a:latin typeface="+mn-lt"/>
              </a:rPr>
              <a:t> from LSD(least significant digit) to MSD(most significant digit)</a:t>
            </a:r>
          </a:p>
          <a:p>
            <a:r>
              <a:rPr lang="zh-TW" altLang="en-US" dirty="0" smtClean="0">
                <a:latin typeface="+mn-lt"/>
              </a:rPr>
              <a:t>由 </a:t>
            </a:r>
            <a:r>
              <a:rPr lang="en-US" altLang="zh-TW" dirty="0" smtClean="0">
                <a:latin typeface="+mn-lt"/>
              </a:rPr>
              <a:t>LSD</a:t>
            </a:r>
            <a:r>
              <a:rPr lang="zh-TW" altLang="en-US" dirty="0" smtClean="0">
                <a:latin typeface="+mn-lt"/>
              </a:rPr>
              <a:t> 做到 </a:t>
            </a:r>
            <a:r>
              <a:rPr lang="en-US" altLang="zh-TW" dirty="0" smtClean="0">
                <a:latin typeface="+mn-lt"/>
              </a:rPr>
              <a:t>MSD</a:t>
            </a:r>
            <a:r>
              <a:rPr lang="zh-TW" altLang="en-US" dirty="0" smtClean="0">
                <a:latin typeface="+mn-lt"/>
              </a:rPr>
              <a:t> ，每次依照</a:t>
            </a:r>
            <a:r>
              <a:rPr lang="en-US" altLang="zh-TW" dirty="0" smtClean="0">
                <a:latin typeface="+mn-lt"/>
              </a:rPr>
              <a:t>"</a:t>
            </a:r>
            <a:r>
              <a:rPr lang="zh-TW" altLang="en-US" dirty="0" smtClean="0">
                <a:latin typeface="+mn-lt"/>
              </a:rPr>
              <a:t>正在考慮的那個</a:t>
            </a:r>
            <a:r>
              <a:rPr lang="en-US" altLang="zh-TW" dirty="0" smtClean="0">
                <a:latin typeface="+mn-lt"/>
              </a:rPr>
              <a:t>digit"</a:t>
            </a:r>
            <a:r>
              <a:rPr lang="zh-TW" altLang="en-US" dirty="0" smtClean="0">
                <a:latin typeface="+mn-lt"/>
              </a:rPr>
              <a:t>排序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36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Example of Radix Sort</a:t>
            </a:r>
            <a:endParaRPr lang="zh-TW" altLang="zh-TW" sz="6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07" r="132"/>
          <a:stretch/>
        </p:blipFill>
        <p:spPr>
          <a:xfrm>
            <a:off x="703023" y="499014"/>
            <a:ext cx="5248860" cy="602893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404" t="18403" r="2726" b="34092"/>
          <a:stretch/>
        </p:blipFill>
        <p:spPr>
          <a:xfrm>
            <a:off x="6363357" y="1659834"/>
            <a:ext cx="5491759" cy="37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Counting 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293528"/>
          </a:xfrm>
        </p:spPr>
        <p:txBody>
          <a:bodyPr>
            <a:normAutofit/>
          </a:bodyPr>
          <a:lstStyle/>
          <a:p>
            <a:pPr lvl="0"/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Each of the n input numbers is an integer in the range 0 to k, for some integer k.</a:t>
            </a:r>
          </a:p>
          <a:p>
            <a:pPr lvl="0"/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Hence we can use O(n)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time to count the number of times that each integer appears.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可以先用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O(n) time,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數一數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0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到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k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中，每個數出現了幾次。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5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 smtClean="0"/>
              <a:t>Example of Counting sort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293528"/>
          </a:xfrm>
        </p:spPr>
        <p:txBody>
          <a:bodyPr>
            <a:normAutofit/>
          </a:bodyPr>
          <a:lstStyle/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11" y="1770490"/>
            <a:ext cx="9486578" cy="48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Searching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0137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TW" altLang="en-US" dirty="0" smtClean="0">
                    <a:latin typeface="+mn-lt"/>
                  </a:rPr>
                  <a:t>方法</a:t>
                </a:r>
                <a:r>
                  <a:rPr lang="en-US" altLang="zh-TW" dirty="0" smtClean="0">
                    <a:latin typeface="+mn-lt"/>
                  </a:rPr>
                  <a:t>1:sequential search</a:t>
                </a:r>
                <a:r>
                  <a:rPr lang="zh-TW" altLang="en-US" dirty="0" smtClean="0">
                    <a:latin typeface="+mn-lt"/>
                  </a:rPr>
                  <a:t> 循序搜尋</a:t>
                </a:r>
                <a:endParaRPr lang="en-US" altLang="zh-TW" dirty="0" smtClean="0">
                  <a:latin typeface="+mn-lt"/>
                </a:endParaRPr>
              </a:p>
              <a:p>
                <a:pPr marL="360000" lvl="0" indent="0" algn="just">
                  <a:buNone/>
                </a:pP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int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SeqSearcj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(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int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*a,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const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int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n,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const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int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k){</a:t>
                </a:r>
              </a:p>
              <a:p>
                <a:pPr marL="720000" lvl="0" indent="0" algn="just">
                  <a:lnSpc>
                    <a:spcPts val="1200"/>
                  </a:lnSpc>
                  <a:buNone/>
                </a:pP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int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;</a:t>
                </a:r>
              </a:p>
              <a:p>
                <a:pPr marL="720000" lvl="0" indent="0" algn="just">
                  <a:lnSpc>
                    <a:spcPts val="1200"/>
                  </a:lnSpc>
                  <a:buNone/>
                </a:pP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for(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= 1;i &lt;= n &amp;&amp; a[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] !=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k;i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++);</a:t>
                </a:r>
              </a:p>
              <a:p>
                <a:pPr marL="720000" lvl="0" indent="0" algn="just">
                  <a:lnSpc>
                    <a:spcPts val="1200"/>
                  </a:lnSpc>
                  <a:buNone/>
                </a:pP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if(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 &gt; n) return 0;</a:t>
                </a:r>
              </a:p>
              <a:p>
                <a:pPr marL="720000" lvl="0" indent="0" algn="just">
                  <a:lnSpc>
                    <a:spcPts val="1200"/>
                  </a:lnSpc>
                  <a:buNone/>
                </a:pP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return </a:t>
                </a:r>
                <a:r>
                  <a:rPr lang="en-US" altLang="zh-TW" sz="2400" dirty="0" err="1">
                    <a:solidFill>
                      <a:prstClr val="white"/>
                    </a:solidFill>
                    <a:latin typeface="Calibri" panose="020F0502020204030204"/>
                  </a:rPr>
                  <a:t>i</a:t>
                </a: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;</a:t>
                </a:r>
              </a:p>
              <a:p>
                <a:pPr marL="360000" lvl="0" indent="0" algn="just">
                  <a:lnSpc>
                    <a:spcPts val="1200"/>
                  </a:lnSpc>
                  <a:buNone/>
                </a:pPr>
                <a:r>
                  <a:rPr lang="en-US" altLang="zh-TW" sz="2400" dirty="0">
                    <a:solidFill>
                      <a:prstClr val="white"/>
                    </a:solidFill>
                    <a:latin typeface="Calibri" panose="020F0502020204030204"/>
                  </a:rPr>
                  <a:t>} </a:t>
                </a:r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en-US" altLang="zh-TW" dirty="0" smtClean="0">
                    <a:latin typeface="+mn-lt"/>
                  </a:rPr>
                  <a:t>In the worst case, </a:t>
                </a:r>
                <a:r>
                  <a:rPr lang="zh-TW" altLang="en-US" dirty="0" smtClean="0">
                    <a:latin typeface="+mn-lt"/>
                  </a:rPr>
                  <a:t>花 </a:t>
                </a:r>
                <a:r>
                  <a:rPr lang="en-US" altLang="zh-TW" dirty="0" smtClean="0">
                    <a:latin typeface="+mn-lt"/>
                  </a:rPr>
                  <a:t>O(n) time</a:t>
                </a:r>
              </a:p>
              <a:p>
                <a:pPr algn="just"/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zh-TW" altLang="en-US" sz="2400" dirty="0" smtClean="0">
                    <a:latin typeface="+mn-lt"/>
                  </a:rPr>
                  <a:t>註</a:t>
                </a:r>
                <a:r>
                  <a:rPr lang="en-US" altLang="zh-TW" sz="2400" dirty="0" smtClean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TW" altLang="en-US" sz="2400" dirty="0" smtClean="0">
                    <a:latin typeface="+mn-lt"/>
                  </a:rPr>
                  <a:t> 的意思是</a:t>
                </a:r>
                <a:r>
                  <a:rPr lang="en-US" altLang="zh-TW" sz="2400" dirty="0" smtClean="0">
                    <a:latin typeface="+mn-lt"/>
                  </a:rPr>
                  <a:t>:</a:t>
                </a:r>
                <a:r>
                  <a:rPr lang="zh-TW" altLang="en-US" sz="2400" dirty="0" smtClean="0">
                    <a:latin typeface="+mn-lt"/>
                  </a:rPr>
                  <a:t>當 </a:t>
                </a:r>
                <a:r>
                  <a:rPr lang="en-US" altLang="zh-TW" sz="2400" dirty="0" smtClean="0">
                    <a:latin typeface="+mn-lt"/>
                  </a:rPr>
                  <a:t>n</a:t>
                </a:r>
                <a:r>
                  <a:rPr lang="zh-TW" altLang="en-US" sz="2400" dirty="0" smtClean="0">
                    <a:latin typeface="+mn-lt"/>
                  </a:rPr>
                  <a:t> 足夠大時，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>
                    <a:latin typeface="+mn-lt"/>
                  </a:rPr>
                  <a:t> is an asymptotic upper bound for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>
                    <a:latin typeface="+mn-lt"/>
                  </a:rPr>
                  <a:t>, to within a constant factor.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013791"/>
              </a:xfrm>
              <a:blipFill>
                <a:blip r:embed="rId2"/>
                <a:stretch>
                  <a:fillRect l="-1043" t="-2888" r="-870" b="-65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19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/>
              <a:t>How fast can we sort?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如果對於要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的東西，並沒有一些了解，只知道每個東西都有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key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，只知道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keys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有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 total order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，則這時除了用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comparisons of keys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，別無它法。這樣的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sorting method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稱為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是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comparison-based sorting methods.</a:t>
                </a:r>
              </a:p>
              <a:p>
                <a:pPr lvl="0"/>
                <a:endParaRPr lang="en-US" altLang="zh-TW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Assume that input numbers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and they are distinct.</a:t>
                </a:r>
              </a:p>
              <a:p>
                <a:pPr lvl="0"/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Any comparison sort can be described by a decision tree.</a:t>
                </a:r>
              </a:p>
              <a:p>
                <a:pPr marL="0" lvl="0" indent="0">
                  <a:buNone/>
                </a:pPr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293528"/>
              </a:xfrm>
              <a:blipFill>
                <a:blip r:embed="rId2"/>
                <a:stretch>
                  <a:fillRect l="-1043" t="-2699"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20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1"/>
            <a:ext cx="10942982" cy="837202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sz="6000" dirty="0"/>
              <a:t>How fast can we sort?</a:t>
            </a:r>
            <a:endParaRPr lang="zh-TW" altLang="zh-TW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1973" y="1639957"/>
                <a:ext cx="11751365" cy="490235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altLang="zh-TW" b="1" dirty="0" smtClean="0">
                    <a:solidFill>
                      <a:prstClr val="white"/>
                    </a:solidFill>
                    <a:latin typeface="Calibri" panose="020F0502020204030204"/>
                  </a:rPr>
                  <a:t>Theorem.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Any comparison-based </a:t>
                </a:r>
                <a:r>
                  <a:rPr lang="en-US" altLang="zh-TW" dirty="0" err="1" smtClean="0">
                    <a:solidFill>
                      <a:prstClr val="white"/>
                    </a:solidFill>
                    <a:latin typeface="Calibri" panose="020F0502020204030204"/>
                  </a:rPr>
                  <a:t>sortin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method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𝑛𝑙𝑔𝑛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 comparisons in the worst case.</a:t>
                </a:r>
              </a:p>
              <a:p>
                <a:pPr lvl="0"/>
                <a:r>
                  <a:rPr lang="en-US" altLang="zh-TW" b="1" dirty="0" smtClean="0">
                    <a:solidFill>
                      <a:prstClr val="white"/>
                    </a:solidFill>
                    <a:latin typeface="Calibri" panose="020F0502020204030204"/>
                  </a:rPr>
                  <a:t>Proof.</a:t>
                </a:r>
                <a:br>
                  <a:rPr lang="en-US" altLang="zh-TW" b="1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任何一個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comparison-based sorting method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都可以使用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decision tree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描述，這個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decision tree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的高度就是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worst-case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所需的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comparisons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個數。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表示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</a:rPr>
                  <a:t>decision tree </a:t>
                </a:r>
                <a:r>
                  <a:rPr lang="zh-TW" altLang="en-US" dirty="0">
                    <a:solidFill>
                      <a:prstClr val="white"/>
                    </a:solidFill>
                    <a:latin typeface="Calibri" panose="020F0502020204030204"/>
                  </a:rPr>
                  <a:t>的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高度，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表示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decision tree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的樹葉個數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(1)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如果一個排序方法是正確的，則它必須能夠得到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個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data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種排列中的任何一種，因此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decision tree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至少要有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個樹葉，因此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.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(2)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由於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decision tree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是二元樹，當它的高度是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，它最多只有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個樹葉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.</a:t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由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(1)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及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(2)</a:t>
                </a: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!≤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TW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zh-TW" alt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𝑙𝑔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𝑛𝑙𝑔𝑛</m:t>
                    </m:r>
                    <m:r>
                      <a:rPr lang="en-US" altLang="zh-TW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，得證。</a:t>
                </a:r>
                <a:endParaRPr lang="en-US" altLang="zh-TW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73" y="1639957"/>
                <a:ext cx="11751365" cy="4902357"/>
              </a:xfrm>
              <a:blipFill>
                <a:blip r:embed="rId2"/>
                <a:stretch>
                  <a:fillRect l="-934" t="-1990" r="-1919" b="-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3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 smtClean="0"/>
              <a:t>作業</a:t>
            </a:r>
            <a:r>
              <a:rPr lang="en-US" altLang="zh-TW" sz="6000" dirty="0" smtClean="0"/>
              <a:t>1:</a:t>
            </a:r>
            <a:r>
              <a:rPr lang="zh-TW" altLang="en-US" sz="6000" dirty="0"/>
              <a:t>分數</a:t>
            </a:r>
            <a:r>
              <a:rPr lang="zh-TW" altLang="en-US" sz="6000" dirty="0" smtClean="0"/>
              <a:t>排序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4814" y="2025613"/>
            <a:ext cx="10515600" cy="4795944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第一次段考結束了，老師想將班上同學的數學成績由高排至低，方便統計觀察大家考的情況。每次輸入都是先輸入學生總人數，再輸入每位學生的座號及成績。輸出為依照分數排好的學生座號及其對應的分數。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額外加分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(20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分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)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：學生的座號改為輸入英文名字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072310"/>
              </p:ext>
            </p:extLst>
          </p:nvPr>
        </p:nvGraphicFramePr>
        <p:xfrm>
          <a:off x="260073" y="3805765"/>
          <a:ext cx="11761305" cy="21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40">
                  <a:extLst>
                    <a:ext uri="{9D8B030D-6E8A-4147-A177-3AD203B41FA5}">
                      <a16:colId xmlns:a16="http://schemas.microsoft.com/office/drawing/2014/main" val="2271166509"/>
                    </a:ext>
                  </a:extLst>
                </a:gridCol>
                <a:gridCol w="4467639">
                  <a:extLst>
                    <a:ext uri="{9D8B030D-6E8A-4147-A177-3AD203B41FA5}">
                      <a16:colId xmlns:a16="http://schemas.microsoft.com/office/drawing/2014/main" val="2819463781"/>
                    </a:ext>
                  </a:extLst>
                </a:gridCol>
                <a:gridCol w="4731026">
                  <a:extLst>
                    <a:ext uri="{9D8B030D-6E8A-4147-A177-3AD203B41FA5}">
                      <a16:colId xmlns:a16="http://schemas.microsoft.com/office/drawing/2014/main" val="807981351"/>
                    </a:ext>
                  </a:extLst>
                </a:gridCol>
              </a:tblGrid>
              <a:tr h="533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測資一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(20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分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測資二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(30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分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測資三</a:t>
                      </a:r>
                      <a:r>
                        <a:rPr lang="en-US" altLang="zh-TW" sz="2000" dirty="0" smtClean="0"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(50</a:t>
                      </a:r>
                      <a:r>
                        <a:rPr lang="zh-TW" altLang="en-US" sz="2000" dirty="0" smtClean="0"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分</a:t>
                      </a:r>
                      <a:r>
                        <a:rPr lang="en-US" altLang="zh-TW" sz="2000" dirty="0" smtClean="0"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)</a:t>
                      </a:r>
                      <a:endParaRPr lang="zh-TW" altLang="en-US" sz="2000" dirty="0">
                        <a:latin typeface="王漢宗顏楷體繁" panose="02000500000000000000" pitchFamily="2" charset="-120"/>
                        <a:ea typeface="王漢宗顏楷體繁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431439"/>
                  </a:ext>
                </a:extLst>
              </a:tr>
              <a:tr h="533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輸入：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2 1 50 2 70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輸入：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5 1 50 3 70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2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70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4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輸入：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35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人，分數隨機在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到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100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的整數</a:t>
                      </a:r>
                      <a:endParaRPr lang="zh-TW" altLang="en-US" sz="2000" dirty="0">
                        <a:latin typeface="王漢宗顏楷體繁" panose="02000500000000000000" pitchFamily="2" charset="-120"/>
                        <a:ea typeface="王漢宗顏楷體繁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1573"/>
                  </a:ext>
                </a:extLst>
              </a:tr>
              <a:tr h="533216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輸出：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70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輸出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(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舉例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)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：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70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70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50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50</a:t>
                      </a:r>
                      <a:r>
                        <a:rPr lang="zh-TW" altLang="en-US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</a:t>
                      </a:r>
                      <a:endParaRPr lang="en-US" altLang="zh-TW" sz="2000" dirty="0" smtClean="0">
                        <a:solidFill>
                          <a:prstClr val="white"/>
                        </a:solidFill>
                        <a:latin typeface="王漢宗顏楷體繁" panose="02000500000000000000" pitchFamily="2" charset="-120"/>
                        <a:ea typeface="王漢宗顏楷體繁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輸出：排序後的分數及對應座號</a:t>
                      </a:r>
                      <a:endParaRPr lang="zh-TW" altLang="en-US" sz="2000" dirty="0">
                        <a:latin typeface="王漢宗顏楷體繁" panose="02000500000000000000" pitchFamily="2" charset="-120"/>
                        <a:ea typeface="王漢宗顏楷體繁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37868"/>
                  </a:ext>
                </a:extLst>
              </a:tr>
              <a:tr h="533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輸出：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2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輸出</a:t>
                      </a:r>
                      <a:r>
                        <a:rPr lang="en-US" altLang="zh-TW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舉例</a:t>
                      </a:r>
                      <a:r>
                        <a:rPr lang="en-US" altLang="zh-TW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)</a:t>
                      </a:r>
                      <a:r>
                        <a:rPr lang="zh-TW" altLang="en-US" sz="2000" dirty="0" smtClean="0">
                          <a:solidFill>
                            <a:schemeClr val="bg1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：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2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3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1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5</a:t>
                      </a:r>
                      <a:r>
                        <a:rPr lang="zh-TW" altLang="en-US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prstClr val="white"/>
                          </a:solidFill>
                          <a:latin typeface="王漢宗顏楷體繁" panose="02000500000000000000" pitchFamily="2" charset="-120"/>
                          <a:ea typeface="王漢宗顏楷體繁" panose="02000500000000000000" pitchFamily="2" charset="-12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000" dirty="0">
                        <a:latin typeface="王漢宗顏楷體繁" panose="02000500000000000000" pitchFamily="2" charset="-120"/>
                        <a:ea typeface="王漢宗顏楷體繁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649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5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sz="6000" dirty="0" smtClean="0"/>
              <a:t>作業</a:t>
            </a:r>
            <a:r>
              <a:rPr lang="en-US" altLang="zh-TW" sz="6000" dirty="0" smtClean="0"/>
              <a:t>1:</a:t>
            </a:r>
            <a:r>
              <a:rPr lang="zh-TW" altLang="en-US" sz="6000" dirty="0"/>
              <a:t>分數</a:t>
            </a:r>
            <a:r>
              <a:rPr lang="zh-TW" altLang="en-US" sz="6000" dirty="0" smtClean="0"/>
              <a:t>排序</a:t>
            </a:r>
            <a:endParaRPr lang="zh-TW" altLang="zh-TW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4814" y="2025613"/>
            <a:ext cx="10515600" cy="4310583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注意事項：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1. 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繳交期限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為出作業後的隔週三 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12:00 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以前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2.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 請將檔案上傳至 共用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雲端硬碟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\109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多元選修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_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基礎資料結構與演算法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\0. 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個人作業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\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作業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1_sorting</a:t>
            </a:r>
          </a:p>
          <a:p>
            <a:pPr lvl="0"/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檔名格式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為 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hw1_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班級座號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4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zh-TW" altLang="en-US" dirty="0">
                <a:solidFill>
                  <a:prstClr val="white"/>
                </a:solidFill>
                <a:latin typeface="Calibri" panose="020F0502020204030204"/>
              </a:rPr>
              <a:t>請上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傳原始檔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(.</a:t>
            </a:r>
            <a:r>
              <a:rPr lang="en-US" altLang="zh-TW" dirty="0" err="1" smtClean="0">
                <a:solidFill>
                  <a:prstClr val="white"/>
                </a:solidFill>
                <a:latin typeface="Calibri" panose="020F0502020204030204"/>
              </a:rPr>
              <a:t>cpp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檔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)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，不要只上傳執行檔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5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同學之間可以互相討論，也可以來問我，但不要複製貼上，抄襲者以 </a:t>
            </a: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</a:rPr>
              <a:t>0</a:t>
            </a:r>
            <a:r>
              <a:rPr lang="zh-TW" altLang="en-US" dirty="0" smtClean="0">
                <a:solidFill>
                  <a:prstClr val="white"/>
                </a:solidFill>
                <a:latin typeface="Calibri" panose="020F0502020204030204"/>
              </a:rPr>
              <a:t> 分計</a:t>
            </a:r>
            <a:endParaRPr lang="en-US" altLang="zh-TW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9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Searching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6396" y="2097156"/>
            <a:ext cx="11559208" cy="4442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 smtClean="0">
                <a:latin typeface="+mn-lt"/>
              </a:rPr>
              <a:t>方法</a:t>
            </a:r>
            <a:r>
              <a:rPr lang="en-US" altLang="zh-TW" dirty="0" smtClean="0">
                <a:latin typeface="+mn-lt"/>
              </a:rPr>
              <a:t>2:binary search </a:t>
            </a:r>
            <a:r>
              <a:rPr lang="zh-TW" altLang="en-US" dirty="0" smtClean="0">
                <a:latin typeface="+mn-lt"/>
              </a:rPr>
              <a:t>二元搜尋</a:t>
            </a:r>
            <a:endParaRPr lang="en-US" altLang="zh-TW" dirty="0">
              <a:latin typeface="+mn-lt"/>
            </a:endParaRPr>
          </a:p>
          <a:p>
            <a:pPr marL="360000" indent="0" algn="just">
              <a:buNone/>
            </a:pPr>
            <a:r>
              <a:rPr lang="en-US" altLang="zh-TW" sz="2400" dirty="0" err="1" smtClean="0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BinarySearch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*a, 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const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n, 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const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k){</a:t>
            </a:r>
          </a:p>
          <a:p>
            <a:pPr marL="720000" lvl="0" indent="0" algn="just">
              <a:lnSpc>
                <a:spcPts val="1200"/>
              </a:lnSpc>
              <a:buNone/>
            </a:pP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left = 1,right = n;</a:t>
            </a:r>
          </a:p>
          <a:p>
            <a:pPr marL="72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while(left &lt;= right){</a:t>
            </a:r>
          </a:p>
          <a:p>
            <a:pPr marL="1080000" lvl="0" indent="0" algn="just">
              <a:lnSpc>
                <a:spcPts val="1200"/>
              </a:lnSpc>
              <a:buNone/>
            </a:pPr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int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 middle = (left + right)/2;</a:t>
            </a:r>
          </a:p>
          <a:p>
            <a:pPr marL="108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if(x &lt; a[middle]) right = middle - 1;</a:t>
            </a:r>
          </a:p>
          <a:p>
            <a:pPr marL="108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else if(x &gt; a[middle]) left = middle + 1;</a:t>
            </a:r>
          </a:p>
          <a:p>
            <a:pPr marL="108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else return middle;</a:t>
            </a:r>
          </a:p>
          <a:p>
            <a:pPr marL="72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  <a:p>
            <a:pPr marL="72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return 0;</a:t>
            </a:r>
          </a:p>
          <a:p>
            <a:pPr marL="360000" lvl="0" indent="0" algn="just">
              <a:lnSpc>
                <a:spcPts val="1200"/>
              </a:lnSpc>
              <a:buNone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} 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en-US" altLang="zh-TW" dirty="0" smtClean="0">
                <a:latin typeface="+mn-lt"/>
              </a:rPr>
              <a:t>In the worst case, </a:t>
            </a:r>
            <a:r>
              <a:rPr lang="zh-TW" altLang="en-US" dirty="0" smtClean="0">
                <a:latin typeface="+mn-lt"/>
              </a:rPr>
              <a:t>花</a:t>
            </a:r>
            <a:r>
              <a:rPr lang="en-US" altLang="zh-TW" dirty="0" smtClean="0">
                <a:latin typeface="+mn-lt"/>
              </a:rPr>
              <a:t>O(</a:t>
            </a:r>
            <a:r>
              <a:rPr lang="en-US" altLang="zh-TW" dirty="0" err="1" smtClean="0">
                <a:latin typeface="+mn-lt"/>
              </a:rPr>
              <a:t>lgn</a:t>
            </a:r>
            <a:r>
              <a:rPr lang="en-US" altLang="zh-TW" dirty="0" smtClean="0">
                <a:latin typeface="+mn-lt"/>
              </a:rPr>
              <a:t>)time.</a:t>
            </a:r>
            <a:r>
              <a:rPr lang="zh-TW" altLang="en-US" dirty="0" smtClean="0">
                <a:latin typeface="+mn-lt"/>
              </a:rPr>
              <a:t> 很顯然</a:t>
            </a:r>
            <a:r>
              <a:rPr lang="en-US" altLang="zh-TW" dirty="0" smtClean="0">
                <a:latin typeface="+mn-lt"/>
              </a:rPr>
              <a:t>, better than sequential search.</a:t>
            </a:r>
          </a:p>
          <a:p>
            <a:pPr algn="just"/>
            <a:r>
              <a:rPr lang="zh-TW" altLang="en-US" dirty="0">
                <a:latin typeface="+mn-lt"/>
              </a:rPr>
              <a:t>但是要搜尋的資料必須</a:t>
            </a:r>
            <a:r>
              <a:rPr lang="en-US" altLang="zh-TW" dirty="0">
                <a:latin typeface="+mn-lt"/>
              </a:rPr>
              <a:t>sorted(</a:t>
            </a:r>
            <a:r>
              <a:rPr lang="zh-TW" altLang="en-US" dirty="0">
                <a:latin typeface="+mn-lt"/>
              </a:rPr>
              <a:t>已排序</a:t>
            </a:r>
            <a:r>
              <a:rPr lang="en-US" altLang="zh-TW" dirty="0" smtClean="0">
                <a:latin typeface="+mn-lt"/>
              </a:rPr>
              <a:t>)</a:t>
            </a:r>
            <a:r>
              <a:rPr lang="zh-TW" altLang="en-US" dirty="0" smtClean="0">
                <a:latin typeface="+mn-lt"/>
              </a:rPr>
              <a:t>，這是為何要有</a:t>
            </a:r>
            <a:r>
              <a:rPr lang="en-US" altLang="zh-TW" dirty="0" smtClean="0">
                <a:latin typeface="+mn-lt"/>
              </a:rPr>
              <a:t>sorting</a:t>
            </a:r>
            <a:r>
              <a:rPr lang="zh-TW" altLang="en-US" dirty="0" smtClean="0">
                <a:latin typeface="+mn-lt"/>
              </a:rPr>
              <a:t>的原因之一</a:t>
            </a:r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6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6417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List verification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9590"/>
                <a:ext cx="10515600" cy="45629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TW" dirty="0" smtClean="0">
                    <a:latin typeface="+mn-lt"/>
                  </a:rPr>
                  <a:t>List </a:t>
                </a:r>
                <a:r>
                  <a:rPr lang="en-US" altLang="zh-TW" dirty="0" err="1" smtClean="0">
                    <a:latin typeface="+mn-lt"/>
                  </a:rPr>
                  <a:t>verification:Compare</a:t>
                </a:r>
                <a:r>
                  <a:rPr lang="en-US" altLang="zh-TW" dirty="0" smtClean="0">
                    <a:latin typeface="+mn-lt"/>
                  </a:rPr>
                  <a:t> two lists to verify that they are identical</a:t>
                </a:r>
                <a:r>
                  <a:rPr lang="zh-TW" altLang="en-US" dirty="0" smtClean="0">
                    <a:latin typeface="+mn-lt"/>
                  </a:rPr>
                  <a:t> 完全相同的</a:t>
                </a:r>
                <a:r>
                  <a:rPr lang="en-US" altLang="zh-TW" dirty="0" smtClean="0">
                    <a:latin typeface="+mn-lt"/>
                  </a:rPr>
                  <a:t>.</a:t>
                </a:r>
                <a:r>
                  <a:rPr lang="zh-TW" altLang="en-US" dirty="0" smtClean="0">
                    <a:latin typeface="+mn-lt"/>
                  </a:rPr>
                  <a:t>若不 </a:t>
                </a:r>
                <a:r>
                  <a:rPr lang="en-US" altLang="zh-TW" dirty="0" smtClean="0">
                    <a:latin typeface="+mn-lt"/>
                  </a:rPr>
                  <a:t>identical,</a:t>
                </a:r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zh-TW" altLang="en-US" dirty="0">
                    <a:latin typeface="+mn-lt"/>
                  </a:rPr>
                  <a:t>則指出不同</a:t>
                </a:r>
                <a:r>
                  <a:rPr lang="zh-TW" altLang="en-US" dirty="0" smtClean="0">
                    <a:latin typeface="+mn-lt"/>
                  </a:rPr>
                  <a:t>處</a:t>
                </a:r>
                <a:r>
                  <a:rPr lang="en-US" altLang="zh-TW" dirty="0" smtClean="0">
                    <a:latin typeface="+mn-lt"/>
                  </a:rPr>
                  <a:t>.</a:t>
                </a:r>
              </a:p>
              <a:p>
                <a:pPr algn="just"/>
                <a:r>
                  <a:rPr lang="zh-TW" altLang="en-US" dirty="0" smtClean="0">
                    <a:latin typeface="+mn-lt"/>
                  </a:rPr>
                  <a:t>例如：國稅局收到 </a:t>
                </a:r>
                <a:r>
                  <a:rPr lang="en-US" altLang="zh-TW" dirty="0" smtClean="0">
                    <a:latin typeface="+mn-lt"/>
                  </a:rPr>
                  <a:t>two lists.</a:t>
                </a:r>
              </a:p>
              <a:p>
                <a:pPr marL="0" indent="0" algn="just">
                  <a:buNone/>
                </a:pPr>
                <a:r>
                  <a:rPr lang="zh-TW" altLang="en-US" dirty="0" smtClean="0">
                    <a:latin typeface="+mn-lt"/>
                  </a:rPr>
                  <a:t>   </a:t>
                </a:r>
                <a:r>
                  <a:rPr lang="en-US" altLang="zh-TW" dirty="0" smtClean="0">
                    <a:latin typeface="+mn-lt"/>
                  </a:rPr>
                  <a:t>from</a:t>
                </a:r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employer</a:t>
                </a:r>
                <a:r>
                  <a:rPr lang="zh-TW" altLang="en-US" dirty="0" smtClean="0">
                    <a:latin typeface="+mn-lt"/>
                  </a:rPr>
                  <a:t>   </a:t>
                </a:r>
                <a:r>
                  <a:rPr lang="en-US" altLang="zh-TW" dirty="0" smtClean="0">
                    <a:latin typeface="+mn-lt"/>
                  </a:rPr>
                  <a:t>:</a:t>
                </a:r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employee</a:t>
                </a:r>
                <a:r>
                  <a:rPr lang="zh-TW" altLang="en-US" dirty="0" smtClean="0">
                    <a:latin typeface="+mn-lt"/>
                  </a:rPr>
                  <a:t> 的薪水</a:t>
                </a:r>
                <a:endParaRPr lang="en-US" altLang="zh-TW" dirty="0" smtClean="0">
                  <a:latin typeface="+mn-lt"/>
                </a:endParaRPr>
              </a:p>
              <a:p>
                <a:pPr marL="0" indent="0" algn="just">
                  <a:buNone/>
                </a:pPr>
                <a:r>
                  <a:rPr lang="zh-TW" altLang="en-US" dirty="0" smtClean="0">
                    <a:latin typeface="+mn-lt"/>
                  </a:rPr>
                  <a:t>   </a:t>
                </a:r>
                <a:r>
                  <a:rPr lang="en-US" altLang="zh-TW" dirty="0" smtClean="0">
                    <a:latin typeface="+mn-lt"/>
                  </a:rPr>
                  <a:t>from employees</a:t>
                </a:r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:</a:t>
                </a:r>
                <a:r>
                  <a:rPr lang="zh-TW" altLang="en-US" dirty="0" smtClean="0">
                    <a:latin typeface="+mn-lt"/>
                  </a:rPr>
                  <a:t>自己的薪水</a:t>
                </a:r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zh-TW" altLang="en-US" dirty="0">
                    <a:latin typeface="+mn-lt"/>
                  </a:rPr>
                  <a:t>這兩</a:t>
                </a:r>
                <a:r>
                  <a:rPr lang="zh-TW" altLang="en-US" dirty="0" smtClean="0">
                    <a:latin typeface="+mn-lt"/>
                  </a:rPr>
                  <a:t>個 </a:t>
                </a:r>
                <a:r>
                  <a:rPr lang="en-US" altLang="zh-TW" dirty="0" smtClean="0">
                    <a:latin typeface="+mn-lt"/>
                  </a:rPr>
                  <a:t>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+mn-lt"/>
                  </a:rPr>
                  <a:t> 應該</a:t>
                </a:r>
                <a:r>
                  <a:rPr lang="en-US" altLang="zh-TW" dirty="0" smtClean="0">
                    <a:latin typeface="+mn-lt"/>
                  </a:rPr>
                  <a:t> 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identical. Let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altLang="zh-TW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zh-TW" altLang="en-US" dirty="0">
                    <a:latin typeface="+mn-lt"/>
                  </a:rPr>
                  <a:t>不</a:t>
                </a:r>
                <a:r>
                  <a:rPr lang="zh-TW" altLang="en-US" dirty="0" smtClean="0">
                    <a:latin typeface="+mn-lt"/>
                  </a:rPr>
                  <a:t>使用 </a:t>
                </a:r>
                <a:r>
                  <a:rPr lang="en-US" altLang="zh-TW" dirty="0" smtClean="0">
                    <a:latin typeface="+mn-lt"/>
                  </a:rPr>
                  <a:t>sorting </a:t>
                </a:r>
                <a:r>
                  <a:rPr lang="zh-TW" altLang="en-US" dirty="0" smtClean="0">
                    <a:latin typeface="+mn-lt"/>
                  </a:rPr>
                  <a:t>花 </a:t>
                </a:r>
                <a:r>
                  <a:rPr lang="en-US" altLang="zh-TW" dirty="0" smtClean="0">
                    <a:latin typeface="+mn-lt"/>
                  </a:rPr>
                  <a:t>O(</a:t>
                </a:r>
                <a:r>
                  <a:rPr lang="en-US" altLang="zh-TW" dirty="0" err="1" smtClean="0">
                    <a:latin typeface="+mn-lt"/>
                  </a:rPr>
                  <a:t>mn</a:t>
                </a:r>
                <a:r>
                  <a:rPr lang="en-US" altLang="zh-TW" dirty="0" smtClean="0">
                    <a:latin typeface="+mn-lt"/>
                  </a:rPr>
                  <a:t>) time</a:t>
                </a:r>
              </a:p>
              <a:p>
                <a:pPr algn="just"/>
                <a:r>
                  <a:rPr lang="zh-TW" altLang="en-US" dirty="0" smtClean="0"/>
                  <a:t>使用 </a:t>
                </a:r>
                <a:r>
                  <a:rPr lang="en-US" altLang="zh-TW" dirty="0">
                    <a:latin typeface="+mn-lt"/>
                  </a:rPr>
                  <a:t>sorting</a:t>
                </a:r>
                <a:r>
                  <a:rPr lang="en-US" altLang="zh-TW" dirty="0"/>
                  <a:t> </a:t>
                </a:r>
                <a:r>
                  <a:rPr lang="zh-TW" altLang="en-US" dirty="0" smtClean="0"/>
                  <a:t>花 </a:t>
                </a:r>
                <a:r>
                  <a:rPr lang="en-US" altLang="zh-TW" dirty="0" smtClean="0">
                    <a:latin typeface="+mn-lt"/>
                  </a:rPr>
                  <a:t>O(</a:t>
                </a:r>
                <a:r>
                  <a:rPr lang="en-US" altLang="zh-TW" dirty="0" err="1" smtClean="0">
                    <a:latin typeface="+mn-lt"/>
                  </a:rPr>
                  <a:t>sorting+m+n</a:t>
                </a:r>
                <a:r>
                  <a:rPr lang="en-US" altLang="zh-TW" dirty="0">
                    <a:latin typeface="+mn-lt"/>
                  </a:rPr>
                  <a:t>) </a:t>
                </a:r>
                <a:r>
                  <a:rPr lang="en-US" altLang="zh-TW" dirty="0" smtClean="0">
                    <a:latin typeface="+mn-lt"/>
                  </a:rPr>
                  <a:t>time,</a:t>
                </a:r>
              </a:p>
              <a:p>
                <a:pPr algn="just"/>
                <a:r>
                  <a:rPr lang="zh-TW" altLang="en-US" dirty="0" smtClean="0">
                    <a:latin typeface="+mn-lt"/>
                  </a:rPr>
                  <a:t>其中 </a:t>
                </a:r>
                <a:r>
                  <a:rPr lang="en-US" altLang="zh-TW" dirty="0" smtClean="0">
                    <a:latin typeface="+mn-lt"/>
                  </a:rPr>
                  <a:t>sorting</a:t>
                </a:r>
                <a:r>
                  <a:rPr lang="zh-TW" altLang="en-US" dirty="0" smtClean="0">
                    <a:latin typeface="+mn-lt"/>
                  </a:rPr>
                  <a:t> 可以只花</a:t>
                </a:r>
                <a:r>
                  <a:rPr lang="en-US" altLang="zh-TW" dirty="0" smtClean="0">
                    <a:latin typeface="+mn-lt"/>
                  </a:rPr>
                  <a:t>O(</a:t>
                </a:r>
                <a:r>
                  <a:rPr lang="en-US" altLang="zh-TW" dirty="0" err="1" smtClean="0">
                    <a:latin typeface="+mn-lt"/>
                  </a:rPr>
                  <a:t>mlgm</a:t>
                </a:r>
                <a:r>
                  <a:rPr lang="en-US" altLang="zh-TW" dirty="0" smtClean="0">
                    <a:latin typeface="+mn-lt"/>
                  </a:rPr>
                  <a:t>)+O(</a:t>
                </a:r>
                <a:r>
                  <a:rPr lang="en-US" altLang="zh-TW" dirty="0" err="1" smtClean="0">
                    <a:latin typeface="+mn-lt"/>
                  </a:rPr>
                  <a:t>nlgn</a:t>
                </a:r>
                <a:r>
                  <a:rPr lang="en-US" altLang="zh-TW" dirty="0" smtClean="0">
                    <a:latin typeface="+mn-lt"/>
                  </a:rPr>
                  <a:t>) time.</a:t>
                </a:r>
                <a:endParaRPr lang="en-US" altLang="zh-TW" dirty="0">
                  <a:latin typeface="+mn-lt"/>
                </a:endParaRPr>
              </a:p>
              <a:p>
                <a:pPr algn="just"/>
                <a:endParaRPr lang="en-US" altLang="zh-TW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9590"/>
                <a:ext cx="10515600" cy="4562987"/>
              </a:xfrm>
              <a:blipFill>
                <a:blip r:embed="rId2"/>
                <a:stretch>
                  <a:fillRect l="-1043" t="-2540" r="-1159" b="-12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11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Sorting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>
                <a:latin typeface="+mn-lt"/>
              </a:rPr>
              <a:t>有研究</a:t>
            </a:r>
            <a:r>
              <a:rPr lang="zh-TW" altLang="en-US" dirty="0" smtClean="0">
                <a:latin typeface="+mn-lt"/>
              </a:rPr>
              <a:t>指出，超過</a:t>
            </a:r>
            <a:r>
              <a:rPr lang="en-US" altLang="zh-TW" dirty="0" smtClean="0">
                <a:latin typeface="+mn-lt"/>
              </a:rPr>
              <a:t>25%(</a:t>
            </a:r>
            <a:r>
              <a:rPr lang="zh-TW" altLang="en-US" dirty="0" smtClean="0">
                <a:latin typeface="+mn-lt"/>
              </a:rPr>
              <a:t>甚至</a:t>
            </a:r>
            <a:r>
              <a:rPr lang="en-US" altLang="zh-TW" dirty="0" smtClean="0">
                <a:latin typeface="+mn-lt"/>
              </a:rPr>
              <a:t>50%)</a:t>
            </a:r>
            <a:r>
              <a:rPr lang="zh-TW" altLang="en-US" dirty="0" smtClean="0">
                <a:latin typeface="+mn-lt"/>
              </a:rPr>
              <a:t>的</a:t>
            </a:r>
            <a:r>
              <a:rPr lang="en-US" altLang="zh-TW" dirty="0" smtClean="0">
                <a:latin typeface="+mn-lt"/>
              </a:rPr>
              <a:t>computing time</a:t>
            </a:r>
            <a:r>
              <a:rPr lang="zh-TW" altLang="en-US" dirty="0" smtClean="0">
                <a:latin typeface="+mn-lt"/>
              </a:rPr>
              <a:t>是花在</a:t>
            </a:r>
            <a:r>
              <a:rPr lang="en-US" altLang="zh-TW" dirty="0" smtClean="0">
                <a:latin typeface="+mn-lt"/>
              </a:rPr>
              <a:t>sorting</a:t>
            </a:r>
            <a:r>
              <a:rPr lang="zh-TW" altLang="en-US" dirty="0" smtClean="0">
                <a:latin typeface="+mn-lt"/>
              </a:rPr>
              <a:t>上的，可見</a:t>
            </a:r>
            <a:r>
              <a:rPr lang="en-US" altLang="zh-TW" dirty="0" smtClean="0">
                <a:latin typeface="+mn-lt"/>
              </a:rPr>
              <a:t>sorting</a:t>
            </a:r>
            <a:r>
              <a:rPr lang="zh-TW" altLang="en-US" dirty="0" smtClean="0">
                <a:latin typeface="+mn-lt"/>
              </a:rPr>
              <a:t>之重要</a:t>
            </a:r>
            <a:r>
              <a:rPr lang="zh-TW" altLang="en-US" dirty="0">
                <a:latin typeface="+mn-lt"/>
              </a:rPr>
              <a:t>。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zh-TW" altLang="en-US" dirty="0">
                <a:latin typeface="+mn-lt"/>
              </a:rPr>
              <a:t>但是至今沒有任何</a:t>
            </a:r>
            <a:r>
              <a:rPr lang="zh-TW" altLang="en-US" dirty="0" smtClean="0">
                <a:latin typeface="+mn-lt"/>
              </a:rPr>
              <a:t>一個</a:t>
            </a:r>
            <a:r>
              <a:rPr lang="en-US" altLang="zh-TW" dirty="0" smtClean="0">
                <a:latin typeface="+mn-lt"/>
              </a:rPr>
              <a:t>sorting</a:t>
            </a:r>
            <a:r>
              <a:rPr lang="zh-TW" altLang="en-US" dirty="0" smtClean="0">
                <a:latin typeface="+mn-lt"/>
              </a:rPr>
              <a:t>方法是在所有狀況下都最佳的</a:t>
            </a:r>
            <a:r>
              <a:rPr lang="zh-TW" altLang="en-US" dirty="0">
                <a:latin typeface="+mn-lt"/>
              </a:rPr>
              <a:t>。</a:t>
            </a:r>
            <a:endParaRPr lang="en-US" altLang="zh-TW" dirty="0" smtClean="0">
              <a:latin typeface="+mn-lt"/>
            </a:endParaRPr>
          </a:p>
          <a:p>
            <a:pPr algn="just"/>
            <a:r>
              <a:rPr lang="zh-TW" altLang="en-US" dirty="0">
                <a:latin typeface="+mn-lt"/>
              </a:rPr>
              <a:t>因此我們將介紹好幾個</a:t>
            </a:r>
            <a:r>
              <a:rPr lang="en-US" altLang="zh-TW" dirty="0">
                <a:latin typeface="+mn-lt"/>
              </a:rPr>
              <a:t>sorting</a:t>
            </a:r>
            <a:r>
              <a:rPr lang="zh-TW" altLang="en-US" dirty="0" smtClean="0">
                <a:latin typeface="+mn-lt"/>
              </a:rPr>
              <a:t>方法，並指出在什麼情況下，此方法將優於其他方法。</a:t>
            </a:r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48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0"/>
            <a:ext cx="10942982" cy="13255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zh-TW" sz="6000" dirty="0" smtClean="0"/>
              <a:t>Sorting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problem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8786"/>
                <a:ext cx="10515600" cy="40137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TW" altLang="en-US" dirty="0" smtClean="0">
                    <a:latin typeface="+mn-lt"/>
                  </a:rPr>
                  <a:t>正式定義：</a:t>
                </a:r>
                <a:r>
                  <a:rPr lang="en-US" altLang="zh-TW" dirty="0" smtClean="0">
                    <a:latin typeface="+mn-lt"/>
                  </a:rPr>
                  <a:t>Given a </a:t>
                </a:r>
                <a:r>
                  <a:rPr lang="en-US" altLang="zh-TW" dirty="0" err="1" smtClean="0">
                    <a:latin typeface="+mn-lt"/>
                  </a:rPr>
                  <a:t>llist</a:t>
                </a:r>
                <a:r>
                  <a:rPr lang="en-US" altLang="zh-TW" dirty="0" smtClean="0">
                    <a:latin typeface="+mn-lt"/>
                  </a:rPr>
                  <a:t> of records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has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+mn-lt"/>
                  </a:rPr>
                  <a:t>), find a permutation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>
                    <a:latin typeface="+mn-lt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+mn-lt"/>
                  </a:rPr>
                  <a:t> has the property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+mn-lt"/>
                  </a:rPr>
                  <a:t>.</a:t>
                </a:r>
              </a:p>
              <a:p>
                <a:pPr algn="just"/>
                <a:r>
                  <a:rPr lang="zh-TW" altLang="en-US" dirty="0" smtClean="0">
                    <a:latin typeface="+mn-lt"/>
                  </a:rPr>
                  <a:t>當 </a:t>
                </a:r>
                <a:r>
                  <a:rPr lang="en-US" altLang="zh-TW" dirty="0" smtClean="0">
                    <a:latin typeface="+mn-lt"/>
                  </a:rPr>
                  <a:t>keys</a:t>
                </a:r>
                <a:r>
                  <a:rPr lang="zh-TW" altLang="en-US" dirty="0" smtClean="0">
                    <a:latin typeface="+mn-lt"/>
                  </a:rPr>
                  <a:t> 允許 </a:t>
                </a:r>
                <a:r>
                  <a:rPr lang="en-US" altLang="zh-TW" dirty="0" smtClean="0">
                    <a:latin typeface="+mn-lt"/>
                  </a:rPr>
                  <a:t>identical</a:t>
                </a:r>
                <a:r>
                  <a:rPr lang="zh-TW" altLang="en-US" dirty="0" smtClean="0">
                    <a:latin typeface="+mn-lt"/>
                  </a:rPr>
                  <a:t>，</a:t>
                </a:r>
                <a:r>
                  <a:rPr lang="zh-TW" altLang="en-US" dirty="0">
                    <a:latin typeface="+mn-lt"/>
                  </a:rPr>
                  <a:t>則</a:t>
                </a:r>
                <a:r>
                  <a:rPr lang="zh-TW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dirty="0" smtClean="0">
                    <a:latin typeface="+mn-lt"/>
                  </a:rPr>
                  <a:t> 不唯一</a:t>
                </a:r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zh-TW" altLang="en-US" dirty="0">
                    <a:latin typeface="+mn-lt"/>
                  </a:rPr>
                  <a:t>例如</a:t>
                </a:r>
                <a:r>
                  <a:rPr lang="zh-TW" altLang="en-US" dirty="0" smtClean="0">
                    <a:latin typeface="+mn-lt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10,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5,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TW" altLang="en-US" i="1" dirty="0" smtClean="0">
                    <a:latin typeface="+mn-lt"/>
                  </a:rPr>
                  <a:t> </a:t>
                </a:r>
                <a:r>
                  <a:rPr lang="zh-TW" altLang="en-US" dirty="0" smtClean="0">
                    <a:latin typeface="+mn-lt"/>
                  </a:rPr>
                  <a:t>可排序成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+mn-lt"/>
                  </a:rPr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dirty="0" smtClean="0">
                  <a:latin typeface="+mn-lt"/>
                </a:endParaRPr>
              </a:p>
              <a:p>
                <a:pPr algn="just"/>
                <a:r>
                  <a:rPr lang="zh-TW" altLang="en-US" dirty="0">
                    <a:latin typeface="+mn-lt"/>
                  </a:rPr>
                  <a:t>此時我們</a:t>
                </a:r>
                <a:r>
                  <a:rPr lang="zh-TW" altLang="en-US" dirty="0" smtClean="0">
                    <a:latin typeface="+mn-lt"/>
                  </a:rPr>
                  <a:t>稱前面的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 smtClean="0"/>
                  <a:t>為 </a:t>
                </a:r>
                <a:r>
                  <a:rPr lang="en-US" altLang="zh-TW" dirty="0" smtClean="0">
                    <a:latin typeface="+mn-lt"/>
                  </a:rPr>
                  <a:t>stable</a:t>
                </a:r>
                <a:r>
                  <a:rPr lang="zh-TW" altLang="en-US" dirty="0" smtClean="0">
                    <a:latin typeface="+mn-lt"/>
                  </a:rPr>
                  <a:t>（</a:t>
                </a:r>
                <a:r>
                  <a:rPr lang="en-US" altLang="zh-TW" dirty="0" smtClean="0">
                    <a:latin typeface="+mn-lt"/>
                  </a:rPr>
                  <a:t>keys</a:t>
                </a:r>
                <a:r>
                  <a:rPr lang="zh-TW" altLang="en-US" dirty="0" smtClean="0">
                    <a:latin typeface="+mn-lt"/>
                  </a:rPr>
                  <a:t>相同時，原本在前面的，排序完依然在前</a:t>
                </a:r>
                <a:r>
                  <a:rPr lang="zh-TW" altLang="en-US" dirty="0">
                    <a:latin typeface="+mn-lt"/>
                  </a:rPr>
                  <a:t>）</a:t>
                </a:r>
                <a:r>
                  <a:rPr lang="zh-TW" altLang="en-US" dirty="0" smtClean="0">
                    <a:latin typeface="+mn-lt"/>
                  </a:rPr>
                  <a:t>，後面的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>
                    <a:latin typeface="+mn-lt"/>
                  </a:rPr>
                  <a:t>is not stable.</a:t>
                </a:r>
              </a:p>
              <a:p>
                <a:pPr algn="just"/>
                <a:r>
                  <a:rPr lang="zh-TW" altLang="en-US" dirty="0" smtClean="0">
                    <a:latin typeface="+mn-lt"/>
                  </a:rPr>
                  <a:t>有些排序方法很難做到 </a:t>
                </a:r>
                <a:r>
                  <a:rPr lang="en-US" altLang="zh-TW" dirty="0" smtClean="0">
                    <a:latin typeface="+mn-lt"/>
                  </a:rPr>
                  <a:t>stable</a:t>
                </a:r>
                <a:r>
                  <a:rPr lang="zh-TW" altLang="en-US" dirty="0" smtClean="0">
                    <a:latin typeface="+mn-lt"/>
                  </a:rPr>
                  <a:t>，</a:t>
                </a:r>
                <a:r>
                  <a:rPr lang="en-US" altLang="zh-TW" dirty="0" smtClean="0">
                    <a:latin typeface="+mn-lt"/>
                  </a:rPr>
                  <a:t>quicksort</a:t>
                </a:r>
                <a:r>
                  <a:rPr lang="zh-TW" altLang="en-US" dirty="0" smtClean="0">
                    <a:latin typeface="+mn-lt"/>
                  </a:rPr>
                  <a:t> 即一例。</a:t>
                </a:r>
                <a:endParaRPr lang="en-US" altLang="zh-TW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8786"/>
                <a:ext cx="10515600" cy="4013791"/>
              </a:xfrm>
              <a:blipFill>
                <a:blip r:embed="rId2"/>
                <a:stretch>
                  <a:fillRect l="-1043" t="-2888" r="-1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24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00050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zh-TW" altLang="en-US" sz="6000" dirty="0" smtClean="0">
                <a:solidFill>
                  <a:prstClr val="white"/>
                </a:solidFill>
                <a:latin typeface="Calibri"/>
              </a:rPr>
              <a:t>這次要介紹的排序法</a:t>
            </a:r>
            <a:endParaRPr lang="zh-TW" altLang="en-US" sz="6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8786"/>
            <a:ext cx="10515600" cy="4013791"/>
          </a:xfrm>
        </p:spPr>
        <p:txBody>
          <a:bodyPr>
            <a:normAutofit/>
          </a:bodyPr>
          <a:lstStyle/>
          <a:p>
            <a:pPr lvl="0"/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lang="zh-TW" altLang="en-US" dirty="0">
              <a:solidFill>
                <a:prstClr val="white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657548"/>
                  </p:ext>
                </p:extLst>
              </p:nvPr>
            </p:nvGraphicFramePr>
            <p:xfrm>
              <a:off x="425632" y="2025613"/>
              <a:ext cx="11412582" cy="4500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52554">
                      <a:extLst>
                        <a:ext uri="{9D8B030D-6E8A-4147-A177-3AD203B41FA5}">
                          <a16:colId xmlns:a16="http://schemas.microsoft.com/office/drawing/2014/main" val="2221781818"/>
                        </a:ext>
                      </a:extLst>
                    </a:gridCol>
                    <a:gridCol w="2955834">
                      <a:extLst>
                        <a:ext uri="{9D8B030D-6E8A-4147-A177-3AD203B41FA5}">
                          <a16:colId xmlns:a16="http://schemas.microsoft.com/office/drawing/2014/main" val="214017904"/>
                        </a:ext>
                      </a:extLst>
                    </a:gridCol>
                    <a:gridCol w="3804194">
                      <a:extLst>
                        <a:ext uri="{9D8B030D-6E8A-4147-A177-3AD203B41FA5}">
                          <a16:colId xmlns:a16="http://schemas.microsoft.com/office/drawing/2014/main" val="63250637"/>
                        </a:ext>
                      </a:extLst>
                    </a:gridCol>
                  </a:tblGrid>
                  <a:tr h="750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Method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Worst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Average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851332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氣泡排序法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Bubble Sort</a:t>
                          </a:r>
                          <a:endParaRPr lang="zh-TW" altLang="zh-TW" sz="2800" dirty="0" smtClean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TW" alt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575497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選擇排序法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Selection Sort</a:t>
                          </a:r>
                          <a:endParaRPr lang="zh-TW" altLang="zh-TW" sz="2800" dirty="0" smtClean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TW" alt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041704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插入排序法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Insertion Sort</a:t>
                          </a:r>
                          <a:endParaRPr lang="zh-TW" altLang="zh-TW" sz="28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TW" alt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4716034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快速排序法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Quick Sort</a:t>
                          </a:r>
                          <a:endParaRPr lang="zh-TW" altLang="zh-TW" sz="28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𝑛𝑙𝑜𝑔𝑛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TW" alt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5355967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合併排序法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Merge Sort</a:t>
                          </a:r>
                          <a:endParaRPr lang="en-US" altLang="zh-TW" sz="2800" dirty="0" smtClean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𝑛𝑙𝑜𝑔𝑛</m:t>
                                </m:r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TW" alt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390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657548"/>
                  </p:ext>
                </p:extLst>
              </p:nvPr>
            </p:nvGraphicFramePr>
            <p:xfrm>
              <a:off x="425632" y="2025613"/>
              <a:ext cx="11412582" cy="4500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52554">
                      <a:extLst>
                        <a:ext uri="{9D8B030D-6E8A-4147-A177-3AD203B41FA5}">
                          <a16:colId xmlns:a16="http://schemas.microsoft.com/office/drawing/2014/main" val="2221781818"/>
                        </a:ext>
                      </a:extLst>
                    </a:gridCol>
                    <a:gridCol w="2955834">
                      <a:extLst>
                        <a:ext uri="{9D8B030D-6E8A-4147-A177-3AD203B41FA5}">
                          <a16:colId xmlns:a16="http://schemas.microsoft.com/office/drawing/2014/main" val="214017904"/>
                        </a:ext>
                      </a:extLst>
                    </a:gridCol>
                    <a:gridCol w="3804194">
                      <a:extLst>
                        <a:ext uri="{9D8B030D-6E8A-4147-A177-3AD203B41FA5}">
                          <a16:colId xmlns:a16="http://schemas.microsoft.com/office/drawing/2014/main" val="63250637"/>
                        </a:ext>
                      </a:extLst>
                    </a:gridCol>
                  </a:tblGrid>
                  <a:tr h="750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Method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Worst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 smtClean="0"/>
                            <a:t>Average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851332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氣泡排序法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Bubble Sort</a:t>
                          </a:r>
                          <a:endParaRPr lang="zh-TW" altLang="zh-TW" sz="2800" dirty="0" smtClean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7732" t="-100813" r="-129691" b="-408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1" t="-100813" r="-801" b="-408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575497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選擇排序法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Selection Sort</a:t>
                          </a:r>
                          <a:endParaRPr lang="zh-TW" altLang="zh-TW" sz="2800" dirty="0" smtClean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7732" t="-199194" r="-129691" b="-3056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1" t="-199194" r="-801" b="-3056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041704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插入排序法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Insertion Sort</a:t>
                          </a:r>
                          <a:endParaRPr lang="zh-TW" altLang="zh-TW" sz="28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7732" t="-301626" r="-129691" b="-208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1" t="-301626" r="-801" b="-208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716034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快速排序法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Quick Sort</a:t>
                          </a:r>
                          <a:endParaRPr lang="zh-TW" altLang="zh-TW" sz="28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7732" t="-401626" r="-129691" b="-108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1" t="-401626" r="-801" b="-108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5355967"/>
                      </a:ext>
                    </a:extLst>
                  </a:tr>
                  <a:tr h="75006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zh-TW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合併排序法</a:t>
                          </a:r>
                          <a:r>
                            <a:rPr lang="zh-TW" altLang="en-US" sz="2800" dirty="0" smtClean="0">
                              <a:latin typeface="王漢宗顏楷體繁" panose="02000500000000000000" pitchFamily="2" charset="-120"/>
                              <a:ea typeface="王漢宗顏楷體繁" panose="02000500000000000000" pitchFamily="2" charset="-120"/>
                            </a:rPr>
                            <a:t> </a:t>
                          </a:r>
                          <a:r>
                            <a:rPr lang="en-US" altLang="zh-TW" sz="2800" dirty="0" smtClean="0"/>
                            <a:t>Merge Sort</a:t>
                          </a:r>
                          <a:endParaRPr lang="en-US" altLang="zh-TW" sz="2800" dirty="0" smtClean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7732" t="-501626" r="-129691" b="-8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1" t="-501626" r="-801" b="-8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9044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55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235" y="700051"/>
            <a:ext cx="10942982" cy="987236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zh-TW" sz="6000" dirty="0"/>
              <a:t>氣泡排序法</a:t>
            </a:r>
            <a:r>
              <a:rPr lang="zh-TW" altLang="en-US" sz="6000" dirty="0"/>
              <a:t> </a:t>
            </a:r>
            <a:r>
              <a:rPr lang="en-US" altLang="zh-TW" sz="6000" dirty="0">
                <a:latin typeface="+mn-lt"/>
              </a:rPr>
              <a:t>Bubble Sort</a:t>
            </a:r>
            <a:endParaRPr lang="zh-TW" altLang="zh-TW" sz="6000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7287"/>
            <a:ext cx="10716986" cy="4575291"/>
          </a:xfrm>
        </p:spPr>
        <p:txBody>
          <a:bodyPr>
            <a:normAutofit/>
          </a:bodyPr>
          <a:lstStyle/>
          <a:p>
            <a:pPr algn="just"/>
            <a:r>
              <a:rPr lang="en-US" altLang="zh-TW" dirty="0" smtClean="0">
                <a:latin typeface="+mn-lt"/>
              </a:rPr>
              <a:t>pseudo code</a:t>
            </a:r>
            <a:r>
              <a:rPr lang="zh-TW" altLang="en-US" dirty="0" smtClean="0">
                <a:latin typeface="+mn-lt"/>
              </a:rPr>
              <a:t>：</a:t>
            </a:r>
            <a:endParaRPr lang="en-US" altLang="zh-TW" dirty="0">
              <a:latin typeface="+mn-lt"/>
            </a:endParaRPr>
          </a:p>
          <a:p>
            <a:pPr lvl="0"/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function </a:t>
            </a:r>
            <a:r>
              <a:rPr lang="en-US" altLang="zh-TW" dirty="0" err="1">
                <a:solidFill>
                  <a:prstClr val="white"/>
                </a:solidFill>
                <a:latin typeface="Calibri" panose="020F0502020204030204"/>
              </a:rPr>
              <a:t>bubble_sort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(array, length) {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for(</a:t>
            </a:r>
            <a:r>
              <a:rPr lang="en-US" altLang="zh-TW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from 0 to length-1){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     for(j from 0 to length-1-i){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          if (array[j] &gt; array[j+1]){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                swap(array[j], array[j+1])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          }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     }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    }</a:t>
            </a:r>
            <a:br>
              <a:rPr lang="en-US" altLang="zh-TW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altLang="zh-TW" dirty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  <a:p>
            <a:pPr algn="just"/>
            <a:r>
              <a:rPr lang="zh-TW" altLang="en-US" dirty="0" smtClean="0">
                <a:latin typeface="+mn-lt"/>
              </a:rPr>
              <a:t>思考：這樣做為什麼可以進行排序？</a:t>
            </a:r>
            <a:endParaRPr lang="en-US" altLang="zh-TW" dirty="0" smtClean="0"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24550" y="1665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劭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王漢宗顏楷體繁"/>
                <a:cs typeface="+mn-cs"/>
              </a:rPr>
              <a:t>原 老師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王漢宗顏楷體繁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684" y="16651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dirty="0"/>
              <a:t>Sorting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5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16980</TotalTime>
  <Words>3394</Words>
  <Application>Microsoft Office PowerPoint</Application>
  <PresentationFormat>寬螢幕</PresentationFormat>
  <Paragraphs>415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王漢宗顏楷體繁</vt:lpstr>
      <vt:lpstr>新細明體</vt:lpstr>
      <vt:lpstr>Arial</vt:lpstr>
      <vt:lpstr>Calibri</vt:lpstr>
      <vt:lpstr>Cambria Math</vt:lpstr>
      <vt:lpstr>Office 佈景主題</vt:lpstr>
      <vt:lpstr>Sorting 排序</vt:lpstr>
      <vt:lpstr>Motivation動機</vt:lpstr>
      <vt:lpstr>Searching</vt:lpstr>
      <vt:lpstr>Searching</vt:lpstr>
      <vt:lpstr>List verification</vt:lpstr>
      <vt:lpstr>Sorting</vt:lpstr>
      <vt:lpstr>Sorting problem</vt:lpstr>
      <vt:lpstr>這次要介紹的排序法</vt:lpstr>
      <vt:lpstr>氣泡排序法 Bubble Sort</vt:lpstr>
      <vt:lpstr>實作氣泡排序法 Bubble Sort</vt:lpstr>
      <vt:lpstr>選擇排序法 Selection Sort</vt:lpstr>
      <vt:lpstr>實作選擇排序法 Selection Sort</vt:lpstr>
      <vt:lpstr>插入排序法 Insertion Sort</vt:lpstr>
      <vt:lpstr>插入排序法 Insertion Sort</vt:lpstr>
      <vt:lpstr>Insertion Sort 之結論</vt:lpstr>
      <vt:lpstr>實作 Insertion Sort</vt:lpstr>
      <vt:lpstr>快速排序法 Quick Sort</vt:lpstr>
      <vt:lpstr>快速排序法 Quick Sort</vt:lpstr>
      <vt:lpstr>快速排序法 Quick Sort</vt:lpstr>
      <vt:lpstr>快速排序法 Quick Sort</vt:lpstr>
      <vt:lpstr>pseudo code of Quick Sort</vt:lpstr>
      <vt:lpstr>Quick Sort 之結論</vt:lpstr>
      <vt:lpstr>實作 Quick Sort</vt:lpstr>
      <vt:lpstr>合併排序法 Merge Sort</vt:lpstr>
      <vt:lpstr>How fast can we sort?</vt:lpstr>
      <vt:lpstr>基數排序 Radix Sort</vt:lpstr>
      <vt:lpstr>Example of Radix Sort</vt:lpstr>
      <vt:lpstr>Counting sort</vt:lpstr>
      <vt:lpstr>Example of Counting sort</vt:lpstr>
      <vt:lpstr>How fast can we sort?</vt:lpstr>
      <vt:lpstr>How fast can we sort?</vt:lpstr>
      <vt:lpstr>作業1:分數排序</vt:lpstr>
      <vt:lpstr>作業1:分數排序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數學專題初探</dc:title>
  <dc:creator>林劭原</dc:creator>
  <cp:lastModifiedBy>Shao Yuan Lin</cp:lastModifiedBy>
  <cp:revision>380</cp:revision>
  <dcterms:created xsi:type="dcterms:W3CDTF">2019-12-15T06:05:31Z</dcterms:created>
  <dcterms:modified xsi:type="dcterms:W3CDTF">2021-04-22T06:57:52Z</dcterms:modified>
</cp:coreProperties>
</file>